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Nunito SemiBold"/>
      <p:regular r:id="rId33"/>
      <p:bold r:id="rId34"/>
      <p:italic r:id="rId35"/>
      <p:boldItalic r:id="rId36"/>
    </p:embeddedFont>
    <p:embeddedFont>
      <p:font typeface="Nuni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eleted user"/>
  <p:cmAuthor clrIdx="1" id="1" initials="" lastIdx="2" name="Alice Mor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D1B5A3-DD72-4596-B2FE-AA0F06C23FBF}">
  <a:tblStyle styleId="{9BD1B5A3-DD72-4596-B2FE-AA0F06C23F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SemiBold-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NunitoSemiBold-italic.fntdata"/><Relationship Id="rId12" Type="http://schemas.openxmlformats.org/officeDocument/2006/relationships/slide" Target="slides/slide6.xml"/><Relationship Id="rId34" Type="http://schemas.openxmlformats.org/officeDocument/2006/relationships/font" Target="fonts/NunitoSemiBold-bold.fntdata"/><Relationship Id="rId15" Type="http://schemas.openxmlformats.org/officeDocument/2006/relationships/slide" Target="slides/slide9.xml"/><Relationship Id="rId37" Type="http://schemas.openxmlformats.org/officeDocument/2006/relationships/font" Target="fonts/Nunito-regular.fntdata"/><Relationship Id="rId14" Type="http://schemas.openxmlformats.org/officeDocument/2006/relationships/slide" Target="slides/slide8.xml"/><Relationship Id="rId36" Type="http://schemas.openxmlformats.org/officeDocument/2006/relationships/font" Target="fonts/NunitoSemiBold-boldItalic.fntdata"/><Relationship Id="rId17" Type="http://schemas.openxmlformats.org/officeDocument/2006/relationships/slide" Target="slides/slide11.xml"/><Relationship Id="rId39" Type="http://schemas.openxmlformats.org/officeDocument/2006/relationships/font" Target="fonts/Nunito-italic.fntdata"/><Relationship Id="rId16" Type="http://schemas.openxmlformats.org/officeDocument/2006/relationships/slide" Target="slides/slide10.xml"/><Relationship Id="rId38" Type="http://schemas.openxmlformats.org/officeDocument/2006/relationships/font" Target="fonts/Nunit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5-15T07:44:01.868">
    <p:pos x="288" y="839"/>
    <p:text>Edit suggestion: "customers send money directly"</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5-15T07:46:41.078">
    <p:pos x="288" y="743"/>
    <p:text>How does this affect second time orders for cooker owners and fuel users?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5-15T07:52:53.273">
    <p:pos x="288" y="839"/>
    <p:text>In terms of rolling this out, will we notify these customers via SMS? I wonder if we could incentivise them with some sort of bonus added to their order like Ksh.100? The reason I'm wondering about this is because I'm thinking that these are customers that haven't fulfilled yet - could they have lost interest along the way?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0-04-25T08:21:36.444">
    <p:pos x="397" y="769"/>
    <p:text>Let's discuss this one together.</p:text>
  </p:cm>
  <p:cm authorId="1" idx="2" dt="2020-04-25T08:15:11.009">
    <p:pos x="397" y="869"/>
    <p:text>The website is not used a lot so could potentially deprioritise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4cf4e53f4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4cf4e53f4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g74cf4e53f4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7d68bc36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7d68bc36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g77d68bc36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4cf4e53f4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4cf4e53f4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g74cf4e53f4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4cf4e53f4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4cf4e53f4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g74cf4e53f4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 name="Google Shape;31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4cf4e53f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4cf4e53f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g74cf4e53f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4cf4e53f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4cf4e53f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5" name="Google Shape;335;g74cf4e53f4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74cf4e53f4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74cf4e53f4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0" name="Google Shape;360;g74cf4e53f4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4cf4e53f4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4cf4e53f4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3" name="Google Shape;383;g74cf4e53f4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0" name="Google Shape;3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4" name="Google Shape;40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1" name="Google Shape;41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8" name="Google Shape;41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6" name="Google Shape;426;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4cf4e53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4cf4e53f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74cf4e53f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52c5930d2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752c5930d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52c5930d2_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52c5930d2_3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752c5930d2_3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52c5930d2_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52c5930d2_3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752c5930d2_3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4faf7f29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4faf7f29e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74faf7f29e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hyperlink" Target="https://xd.adobe.com/view/809dab17-7cfa-4663-4ef0-cfd33a98c2dc-f6ac/?fullscreen" TargetMode="Externa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app.zeplin.io/project/5c81218b5421337ad5005cea/screen/5d1a2df74e02137421b24c7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app.zeplin.io/project/5c81218b5421337ad5005cea/screen/5d1a2df74e02137421b24c7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comments" Target="../comments/commen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Leads with balances</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Or missing orders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Improve order cancellation for savings order</a:t>
            </a:r>
            <a:endParaRPr/>
          </a:p>
        </p:txBody>
      </p:sp>
      <p:sp>
        <p:nvSpPr>
          <p:cNvPr id="233" name="Google Shape;233;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34" name="Google Shape;234;p28"/>
          <p:cNvSpPr/>
          <p:nvPr/>
        </p:nvSpPr>
        <p:spPr>
          <a:xfrm>
            <a:off x="1504046" y="1409950"/>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Care user looks up savings order</a:t>
            </a:r>
            <a:endParaRPr>
              <a:latin typeface="Nunito"/>
              <a:ea typeface="Nunito"/>
              <a:cs typeface="Nunito"/>
              <a:sym typeface="Nunito"/>
            </a:endParaRPr>
          </a:p>
        </p:txBody>
      </p:sp>
      <p:sp>
        <p:nvSpPr>
          <p:cNvPr id="235" name="Google Shape;235;p28"/>
          <p:cNvSpPr/>
          <p:nvPr/>
        </p:nvSpPr>
        <p:spPr>
          <a:xfrm>
            <a:off x="3416892" y="1409959"/>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User selects cancel order</a:t>
            </a:r>
            <a:endParaRPr>
              <a:latin typeface="Nunito"/>
              <a:ea typeface="Nunito"/>
              <a:cs typeface="Nunito"/>
              <a:sym typeface="Nunito"/>
            </a:endParaRPr>
          </a:p>
        </p:txBody>
      </p:sp>
      <p:sp>
        <p:nvSpPr>
          <p:cNvPr id="236" name="Google Shape;236;p28"/>
          <p:cNvSpPr/>
          <p:nvPr/>
        </p:nvSpPr>
        <p:spPr>
          <a:xfrm>
            <a:off x="5329738" y="1411681"/>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User selects if a refund is required</a:t>
            </a:r>
            <a:endParaRPr>
              <a:latin typeface="Nunito"/>
              <a:ea typeface="Nunito"/>
              <a:cs typeface="Nunito"/>
              <a:sym typeface="Nunito"/>
            </a:endParaRPr>
          </a:p>
        </p:txBody>
      </p:sp>
      <p:sp>
        <p:nvSpPr>
          <p:cNvPr id="237" name="Google Shape;237;p28"/>
          <p:cNvSpPr/>
          <p:nvPr/>
        </p:nvSpPr>
        <p:spPr>
          <a:xfrm>
            <a:off x="7242583" y="1411678"/>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User enters how much to refund</a:t>
            </a:r>
            <a:endParaRPr>
              <a:latin typeface="Nunito"/>
              <a:ea typeface="Nunito"/>
              <a:cs typeface="Nunito"/>
              <a:sym typeface="Nunito"/>
            </a:endParaRPr>
          </a:p>
        </p:txBody>
      </p:sp>
      <p:sp>
        <p:nvSpPr>
          <p:cNvPr id="238" name="Google Shape;238;p28"/>
          <p:cNvSpPr/>
          <p:nvPr/>
        </p:nvSpPr>
        <p:spPr>
          <a:xfrm>
            <a:off x="9155429" y="1409962"/>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User clicks refund</a:t>
            </a:r>
            <a:endParaRPr>
              <a:latin typeface="Nunito"/>
              <a:ea typeface="Nunito"/>
              <a:cs typeface="Nunito"/>
              <a:sym typeface="Nunito"/>
            </a:endParaRPr>
          </a:p>
        </p:txBody>
      </p:sp>
      <p:sp>
        <p:nvSpPr>
          <p:cNvPr id="239" name="Google Shape;239;p28"/>
          <p:cNvSpPr/>
          <p:nvPr/>
        </p:nvSpPr>
        <p:spPr>
          <a:xfrm>
            <a:off x="493000" y="1712200"/>
            <a:ext cx="240900" cy="238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8"/>
          <p:cNvSpPr/>
          <p:nvPr/>
        </p:nvSpPr>
        <p:spPr>
          <a:xfrm>
            <a:off x="11296875" y="1712212"/>
            <a:ext cx="240900" cy="238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8"/>
          <p:cNvSpPr txBox="1"/>
          <p:nvPr/>
        </p:nvSpPr>
        <p:spPr>
          <a:xfrm>
            <a:off x="8417800" y="3355550"/>
            <a:ext cx="3293100" cy="23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FIxes: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Update existing cancel pre order screen to allow for an optional refund and for Customer Care to enter the amount.</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Remove the cancellation fee altogether.</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sz="1100" u="sng">
                <a:solidFill>
                  <a:schemeClr val="hlink"/>
                </a:solidFill>
                <a:hlinkClick r:id="rId3"/>
              </a:rPr>
              <a:t>https://xd.adobe.com/view/809dab17-7cfa-4663-4ef0-cfd33a98c2dc-f6ac/?fullscreen</a:t>
            </a:r>
            <a:endParaRPr>
              <a:latin typeface="Nunito SemiBold"/>
              <a:ea typeface="Nunito SemiBold"/>
              <a:cs typeface="Nunito SemiBold"/>
              <a:sym typeface="Nunito SemiBold"/>
            </a:endParaRPr>
          </a:p>
        </p:txBody>
      </p:sp>
      <p:sp>
        <p:nvSpPr>
          <p:cNvPr id="242" name="Google Shape;242;p28"/>
          <p:cNvSpPr txBox="1"/>
          <p:nvPr/>
        </p:nvSpPr>
        <p:spPr>
          <a:xfrm>
            <a:off x="76200" y="1135650"/>
            <a:ext cx="1428000" cy="2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Customer calls to cancel order</a:t>
            </a:r>
            <a:endParaRPr>
              <a:latin typeface="Nunito SemiBold"/>
              <a:ea typeface="Nunito SemiBold"/>
              <a:cs typeface="Nunito SemiBold"/>
              <a:sym typeface="Nunito SemiBold"/>
            </a:endParaRPr>
          </a:p>
        </p:txBody>
      </p:sp>
      <p:sp>
        <p:nvSpPr>
          <p:cNvPr id="243" name="Google Shape;243;p28"/>
          <p:cNvSpPr txBox="1"/>
          <p:nvPr/>
        </p:nvSpPr>
        <p:spPr>
          <a:xfrm>
            <a:off x="10796375" y="1118375"/>
            <a:ext cx="1428000" cy="2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Customer calls to cancel order</a:t>
            </a:r>
            <a:endParaRPr>
              <a:latin typeface="Nunito SemiBold"/>
              <a:ea typeface="Nunito SemiBold"/>
              <a:cs typeface="Nunito SemiBold"/>
              <a:sym typeface="Nunito SemiBold"/>
            </a:endParaRPr>
          </a:p>
        </p:txBody>
      </p:sp>
      <p:cxnSp>
        <p:nvCxnSpPr>
          <p:cNvPr id="244" name="Google Shape;244;p28"/>
          <p:cNvCxnSpPr>
            <a:stCxn id="239" idx="6"/>
            <a:endCxn id="234" idx="1"/>
          </p:cNvCxnSpPr>
          <p:nvPr/>
        </p:nvCxnSpPr>
        <p:spPr>
          <a:xfrm>
            <a:off x="733900" y="1831600"/>
            <a:ext cx="770100" cy="0"/>
          </a:xfrm>
          <a:prstGeom prst="straightConnector1">
            <a:avLst/>
          </a:prstGeom>
          <a:noFill/>
          <a:ln cap="flat" cmpd="sng" w="9525">
            <a:solidFill>
              <a:schemeClr val="dk2"/>
            </a:solidFill>
            <a:prstDash val="solid"/>
            <a:round/>
            <a:headEnd len="med" w="med" type="none"/>
            <a:tailEnd len="med" w="med" type="stealth"/>
          </a:ln>
        </p:spPr>
      </p:cxnSp>
      <p:cxnSp>
        <p:nvCxnSpPr>
          <p:cNvPr id="245" name="Google Shape;245;p28"/>
          <p:cNvCxnSpPr>
            <a:stCxn id="234" idx="3"/>
            <a:endCxn id="235" idx="1"/>
          </p:cNvCxnSpPr>
          <p:nvPr/>
        </p:nvCxnSpPr>
        <p:spPr>
          <a:xfrm>
            <a:off x="2951546" y="1831600"/>
            <a:ext cx="465300" cy="0"/>
          </a:xfrm>
          <a:prstGeom prst="straightConnector1">
            <a:avLst/>
          </a:prstGeom>
          <a:noFill/>
          <a:ln cap="flat" cmpd="sng" w="9525">
            <a:solidFill>
              <a:schemeClr val="dk2"/>
            </a:solidFill>
            <a:prstDash val="solid"/>
            <a:round/>
            <a:headEnd len="med" w="med" type="none"/>
            <a:tailEnd len="med" w="med" type="stealth"/>
          </a:ln>
        </p:spPr>
      </p:cxnSp>
      <p:cxnSp>
        <p:nvCxnSpPr>
          <p:cNvPr id="246" name="Google Shape;246;p28"/>
          <p:cNvCxnSpPr>
            <a:stCxn id="235" idx="3"/>
            <a:endCxn id="236" idx="1"/>
          </p:cNvCxnSpPr>
          <p:nvPr/>
        </p:nvCxnSpPr>
        <p:spPr>
          <a:xfrm>
            <a:off x="4864392" y="1831609"/>
            <a:ext cx="465300" cy="1800"/>
          </a:xfrm>
          <a:prstGeom prst="straightConnector1">
            <a:avLst/>
          </a:prstGeom>
          <a:noFill/>
          <a:ln cap="flat" cmpd="sng" w="9525">
            <a:solidFill>
              <a:schemeClr val="dk2"/>
            </a:solidFill>
            <a:prstDash val="solid"/>
            <a:round/>
            <a:headEnd len="med" w="med" type="none"/>
            <a:tailEnd len="med" w="med" type="stealth"/>
          </a:ln>
        </p:spPr>
      </p:cxnSp>
      <p:cxnSp>
        <p:nvCxnSpPr>
          <p:cNvPr id="247" name="Google Shape;247;p28"/>
          <p:cNvCxnSpPr>
            <a:stCxn id="236" idx="3"/>
            <a:endCxn id="237" idx="1"/>
          </p:cNvCxnSpPr>
          <p:nvPr/>
        </p:nvCxnSpPr>
        <p:spPr>
          <a:xfrm>
            <a:off x="6777238" y="1833331"/>
            <a:ext cx="465300" cy="0"/>
          </a:xfrm>
          <a:prstGeom prst="straightConnector1">
            <a:avLst/>
          </a:prstGeom>
          <a:noFill/>
          <a:ln cap="flat" cmpd="sng" w="9525">
            <a:solidFill>
              <a:schemeClr val="dk2"/>
            </a:solidFill>
            <a:prstDash val="solid"/>
            <a:round/>
            <a:headEnd len="med" w="med" type="none"/>
            <a:tailEnd len="med" w="med" type="stealth"/>
          </a:ln>
        </p:spPr>
      </p:cxnSp>
      <p:cxnSp>
        <p:nvCxnSpPr>
          <p:cNvPr id="248" name="Google Shape;248;p28"/>
          <p:cNvCxnSpPr>
            <a:stCxn id="237" idx="3"/>
            <a:endCxn id="238" idx="1"/>
          </p:cNvCxnSpPr>
          <p:nvPr/>
        </p:nvCxnSpPr>
        <p:spPr>
          <a:xfrm flipH="1" rot="10800000">
            <a:off x="8690083" y="1831528"/>
            <a:ext cx="465300" cy="1800"/>
          </a:xfrm>
          <a:prstGeom prst="straightConnector1">
            <a:avLst/>
          </a:prstGeom>
          <a:noFill/>
          <a:ln cap="flat" cmpd="sng" w="9525">
            <a:solidFill>
              <a:schemeClr val="dk2"/>
            </a:solidFill>
            <a:prstDash val="solid"/>
            <a:round/>
            <a:headEnd len="med" w="med" type="none"/>
            <a:tailEnd len="med" w="med" type="stealth"/>
          </a:ln>
        </p:spPr>
      </p:cxnSp>
      <p:cxnSp>
        <p:nvCxnSpPr>
          <p:cNvPr id="249" name="Google Shape;249;p28"/>
          <p:cNvCxnSpPr>
            <a:stCxn id="238" idx="3"/>
            <a:endCxn id="240" idx="2"/>
          </p:cNvCxnSpPr>
          <p:nvPr/>
        </p:nvCxnSpPr>
        <p:spPr>
          <a:xfrm>
            <a:off x="10602929" y="1831612"/>
            <a:ext cx="693900" cy="0"/>
          </a:xfrm>
          <a:prstGeom prst="straightConnector1">
            <a:avLst/>
          </a:prstGeom>
          <a:noFill/>
          <a:ln cap="flat" cmpd="sng" w="9525">
            <a:solidFill>
              <a:schemeClr val="dk2"/>
            </a:solidFill>
            <a:prstDash val="solid"/>
            <a:round/>
            <a:headEnd len="med" w="med" type="none"/>
            <a:tailEnd len="med" w="med" type="stealth"/>
          </a:ln>
        </p:spPr>
      </p:cxnSp>
      <p:pic>
        <p:nvPicPr>
          <p:cNvPr id="250" name="Google Shape;250;p28"/>
          <p:cNvPicPr preferRelativeResize="0"/>
          <p:nvPr/>
        </p:nvPicPr>
        <p:blipFill>
          <a:blip r:embed="rId4">
            <a:alphaModFix/>
          </a:blip>
          <a:stretch>
            <a:fillRect/>
          </a:stretch>
        </p:blipFill>
        <p:spPr>
          <a:xfrm>
            <a:off x="76200" y="2559781"/>
            <a:ext cx="7772425" cy="42982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Ts &amp; Cs</a:t>
            </a:r>
            <a:r>
              <a:rPr b="1" lang="en-US" sz="1100">
                <a:solidFill>
                  <a:srgbClr val="222222"/>
                </a:solidFill>
                <a:highlight>
                  <a:srgbClr val="FFFFFF"/>
                </a:highlight>
                <a:latin typeface="Arial"/>
                <a:ea typeface="Arial"/>
                <a:cs typeface="Arial"/>
                <a:sym typeface="Arial"/>
              </a:rPr>
              <a:t> </a:t>
            </a:r>
            <a:r>
              <a:rPr lang="en-US"/>
              <a:t>acceptance</a:t>
            </a:r>
            <a:endParaRPr b="1" sz="1100">
              <a:solidFill>
                <a:srgbClr val="222222"/>
              </a:solidFill>
              <a:highlight>
                <a:srgbClr val="FFFFFF"/>
              </a:highlight>
              <a:latin typeface="Arial"/>
              <a:ea typeface="Arial"/>
              <a:cs typeface="Arial"/>
              <a:sym typeface="Arial"/>
            </a:endParaRPr>
          </a:p>
        </p:txBody>
      </p:sp>
      <p:sp>
        <p:nvSpPr>
          <p:cNvPr id="257" name="Google Shape;257;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8" name="Google Shape;258;p29"/>
          <p:cNvSpPr/>
          <p:nvPr/>
        </p:nvSpPr>
        <p:spPr>
          <a:xfrm>
            <a:off x="1504046" y="1790950"/>
            <a:ext cx="1447500" cy="84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logs in</a:t>
            </a:r>
            <a:endParaRPr>
              <a:latin typeface="Nunito"/>
              <a:ea typeface="Nunito"/>
              <a:cs typeface="Nunito"/>
              <a:sym typeface="Nunito"/>
            </a:endParaRPr>
          </a:p>
        </p:txBody>
      </p:sp>
      <p:sp>
        <p:nvSpPr>
          <p:cNvPr id="259" name="Google Shape;259;p29"/>
          <p:cNvSpPr/>
          <p:nvPr/>
        </p:nvSpPr>
        <p:spPr>
          <a:xfrm>
            <a:off x="5329738" y="1790956"/>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Accept Ts and Cs</a:t>
            </a:r>
            <a:endParaRPr>
              <a:latin typeface="Nunito"/>
              <a:ea typeface="Nunito"/>
              <a:cs typeface="Nunito"/>
              <a:sym typeface="Nunito"/>
            </a:endParaRPr>
          </a:p>
        </p:txBody>
      </p:sp>
      <p:sp>
        <p:nvSpPr>
          <p:cNvPr id="260" name="Google Shape;260;p29"/>
          <p:cNvSpPr/>
          <p:nvPr/>
        </p:nvSpPr>
        <p:spPr>
          <a:xfrm>
            <a:off x="7242583" y="3162559"/>
            <a:ext cx="1447500" cy="84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Safety video</a:t>
            </a:r>
            <a:endParaRPr>
              <a:latin typeface="Nunito"/>
              <a:ea typeface="Nunito"/>
              <a:cs typeface="Nunito"/>
              <a:sym typeface="Nunito"/>
            </a:endParaRPr>
          </a:p>
        </p:txBody>
      </p:sp>
      <p:sp>
        <p:nvSpPr>
          <p:cNvPr id="261" name="Google Shape;261;p29"/>
          <p:cNvSpPr/>
          <p:nvPr/>
        </p:nvSpPr>
        <p:spPr>
          <a:xfrm>
            <a:off x="9155429" y="3162562"/>
            <a:ext cx="1447500" cy="84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User gets free refill</a:t>
            </a:r>
            <a:endParaRPr>
              <a:latin typeface="Nunito"/>
              <a:ea typeface="Nunito"/>
              <a:cs typeface="Nunito"/>
              <a:sym typeface="Nunito"/>
            </a:endParaRPr>
          </a:p>
        </p:txBody>
      </p:sp>
      <p:sp>
        <p:nvSpPr>
          <p:cNvPr id="262" name="Google Shape;262;p29"/>
          <p:cNvSpPr/>
          <p:nvPr/>
        </p:nvSpPr>
        <p:spPr>
          <a:xfrm>
            <a:off x="493000" y="1712200"/>
            <a:ext cx="240900" cy="238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11296825" y="3464812"/>
            <a:ext cx="240900" cy="238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txBox="1"/>
          <p:nvPr/>
        </p:nvSpPr>
        <p:spPr>
          <a:xfrm>
            <a:off x="-76200" y="907050"/>
            <a:ext cx="26991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Customer comes to collect cooker or logs in for first time</a:t>
            </a:r>
            <a:endParaRPr>
              <a:latin typeface="Nunito SemiBold"/>
              <a:ea typeface="Nunito SemiBold"/>
              <a:cs typeface="Nunito SemiBold"/>
              <a:sym typeface="Nunito SemiBold"/>
            </a:endParaRPr>
          </a:p>
        </p:txBody>
      </p:sp>
      <p:sp>
        <p:nvSpPr>
          <p:cNvPr id="265" name="Google Shape;265;p29"/>
          <p:cNvSpPr txBox="1"/>
          <p:nvPr/>
        </p:nvSpPr>
        <p:spPr>
          <a:xfrm>
            <a:off x="10764000" y="2912400"/>
            <a:ext cx="1428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Fulfilment complete</a:t>
            </a:r>
            <a:endParaRPr>
              <a:latin typeface="Nunito SemiBold"/>
              <a:ea typeface="Nunito SemiBold"/>
              <a:cs typeface="Nunito SemiBold"/>
              <a:sym typeface="Nunito SemiBold"/>
            </a:endParaRPr>
          </a:p>
        </p:txBody>
      </p:sp>
      <p:cxnSp>
        <p:nvCxnSpPr>
          <p:cNvPr id="266" name="Google Shape;266;p29"/>
          <p:cNvCxnSpPr>
            <a:stCxn id="262" idx="6"/>
            <a:endCxn id="258" idx="1"/>
          </p:cNvCxnSpPr>
          <p:nvPr/>
        </p:nvCxnSpPr>
        <p:spPr>
          <a:xfrm>
            <a:off x="733900" y="1831600"/>
            <a:ext cx="770100" cy="381000"/>
          </a:xfrm>
          <a:prstGeom prst="bentConnector3">
            <a:avLst>
              <a:gd fmla="val 50003" name="adj1"/>
            </a:avLst>
          </a:prstGeom>
          <a:noFill/>
          <a:ln cap="flat" cmpd="sng" w="9525">
            <a:solidFill>
              <a:schemeClr val="dk2"/>
            </a:solidFill>
            <a:prstDash val="solid"/>
            <a:round/>
            <a:headEnd len="med" w="med" type="none"/>
            <a:tailEnd len="med" w="med" type="stealth"/>
          </a:ln>
        </p:spPr>
      </p:cxnSp>
      <p:cxnSp>
        <p:nvCxnSpPr>
          <p:cNvPr id="267" name="Google Shape;267;p29"/>
          <p:cNvCxnSpPr>
            <a:stCxn id="258" idx="3"/>
            <a:endCxn id="268" idx="1"/>
          </p:cNvCxnSpPr>
          <p:nvPr/>
        </p:nvCxnSpPr>
        <p:spPr>
          <a:xfrm flipH="1" rot="10800000">
            <a:off x="2951546" y="2210800"/>
            <a:ext cx="726300" cy="18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269" name="Google Shape;269;p29"/>
          <p:cNvCxnSpPr>
            <a:stCxn id="268" idx="3"/>
            <a:endCxn id="259" idx="1"/>
          </p:cNvCxnSpPr>
          <p:nvPr/>
        </p:nvCxnSpPr>
        <p:spPr>
          <a:xfrm>
            <a:off x="4864350" y="2210925"/>
            <a:ext cx="465300" cy="1800"/>
          </a:xfrm>
          <a:prstGeom prst="bentConnector3">
            <a:avLst>
              <a:gd fmla="val 50009" name="adj1"/>
            </a:avLst>
          </a:prstGeom>
          <a:noFill/>
          <a:ln cap="flat" cmpd="sng" w="9525">
            <a:solidFill>
              <a:schemeClr val="dk2"/>
            </a:solidFill>
            <a:prstDash val="solid"/>
            <a:round/>
            <a:headEnd len="med" w="med" type="none"/>
            <a:tailEnd len="med" w="med" type="stealth"/>
          </a:ln>
        </p:spPr>
      </p:cxnSp>
      <p:cxnSp>
        <p:nvCxnSpPr>
          <p:cNvPr id="270" name="Google Shape;270;p29"/>
          <p:cNvCxnSpPr>
            <a:stCxn id="259" idx="3"/>
            <a:endCxn id="260" idx="1"/>
          </p:cNvCxnSpPr>
          <p:nvPr/>
        </p:nvCxnSpPr>
        <p:spPr>
          <a:xfrm>
            <a:off x="6777238" y="2212606"/>
            <a:ext cx="465300" cy="13716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271" name="Google Shape;271;p29"/>
          <p:cNvCxnSpPr>
            <a:stCxn id="260" idx="3"/>
            <a:endCxn id="261" idx="1"/>
          </p:cNvCxnSpPr>
          <p:nvPr/>
        </p:nvCxnSpPr>
        <p:spPr>
          <a:xfrm>
            <a:off x="8690083" y="3584209"/>
            <a:ext cx="465300" cy="6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272" name="Google Shape;272;p29"/>
          <p:cNvCxnSpPr>
            <a:stCxn id="261" idx="3"/>
            <a:endCxn id="263" idx="2"/>
          </p:cNvCxnSpPr>
          <p:nvPr/>
        </p:nvCxnSpPr>
        <p:spPr>
          <a:xfrm>
            <a:off x="10602929" y="3584212"/>
            <a:ext cx="693900" cy="6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273" name="Google Shape;273;p29"/>
          <p:cNvSpPr txBox="1"/>
          <p:nvPr/>
        </p:nvSpPr>
        <p:spPr>
          <a:xfrm>
            <a:off x="341950" y="3995775"/>
            <a:ext cx="11334600" cy="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Required changes</a:t>
            </a:r>
            <a:endParaRPr b="1">
              <a:latin typeface="Nunito"/>
              <a:ea typeface="Nunito"/>
              <a:cs typeface="Nunito"/>
              <a:sym typeface="Nunito"/>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Currently our acceptance of Ts and Cs is weak from a legal perspective, particularly for promotor sign ups, which is the platform used by CSRs to drive up orders. We need to make acceptance of Ts and Cs part of the first time journey on the KP as this is the one unique contact for all our customers.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Move Ts and Cs acceptance to first time log-in on myKOKO so that it covers all sign ups not just order.</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Log acceptance of Ts and Cs in KOKO Core. This allows us to check if the customer has explicitly accepted Ts and Cs previously and whether or not to show the screen.</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Add a check in the buy cooker journey such that if the customer has previously accepted Ts and Cs they are not required to again.</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In addition the first time the customer sends us money we should send them a text with a link to the terms and conditions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u="sng">
                <a:solidFill>
                  <a:schemeClr val="hlink"/>
                </a:solidFill>
                <a:latin typeface="Nunito SemiBold"/>
                <a:ea typeface="Nunito SemiBold"/>
                <a:cs typeface="Nunito SemiBold"/>
                <a:sym typeface="Nunito SemiBold"/>
                <a:hlinkClick r:id="rId3"/>
              </a:rPr>
              <a:t>KP designs for Ts and Cs exist </a:t>
            </a:r>
            <a:r>
              <a:rPr lang="en-US">
                <a:latin typeface="Nunito SemiBold"/>
                <a:ea typeface="Nunito SemiBold"/>
                <a:cs typeface="Nunito SemiBold"/>
                <a:sym typeface="Nunito SemiBold"/>
              </a:rPr>
              <a:t>- so front end work is limited to rewiring journeys and receiving / sending information to KOKO Core.</a:t>
            </a:r>
            <a:endParaRPr>
              <a:latin typeface="Nunito SemiBold"/>
              <a:ea typeface="Nunito SemiBold"/>
              <a:cs typeface="Nunito SemiBold"/>
              <a:sym typeface="Nunito SemiBold"/>
            </a:endParaRPr>
          </a:p>
        </p:txBody>
      </p:sp>
      <p:sp>
        <p:nvSpPr>
          <p:cNvPr id="274" name="Google Shape;274;p29"/>
          <p:cNvSpPr/>
          <p:nvPr/>
        </p:nvSpPr>
        <p:spPr>
          <a:xfrm>
            <a:off x="7242558" y="1298209"/>
            <a:ext cx="1447500" cy="84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View Account</a:t>
            </a:r>
            <a:endParaRPr>
              <a:latin typeface="Nunito"/>
              <a:ea typeface="Nunito"/>
              <a:cs typeface="Nunito"/>
              <a:sym typeface="Nunito"/>
            </a:endParaRPr>
          </a:p>
        </p:txBody>
      </p:sp>
      <p:sp>
        <p:nvSpPr>
          <p:cNvPr id="275" name="Google Shape;275;p29"/>
          <p:cNvSpPr/>
          <p:nvPr/>
        </p:nvSpPr>
        <p:spPr>
          <a:xfrm>
            <a:off x="9556300" y="2141509"/>
            <a:ext cx="240900" cy="238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29"/>
          <p:cNvCxnSpPr>
            <a:stCxn id="259" idx="3"/>
            <a:endCxn id="274" idx="1"/>
          </p:cNvCxnSpPr>
          <p:nvPr/>
        </p:nvCxnSpPr>
        <p:spPr>
          <a:xfrm flipH="1" rot="10800000">
            <a:off x="6777238" y="1720006"/>
            <a:ext cx="465300" cy="492600"/>
          </a:xfrm>
          <a:prstGeom prst="bentConnector3">
            <a:avLst>
              <a:gd fmla="val 50002" name="adj1"/>
            </a:avLst>
          </a:prstGeom>
          <a:noFill/>
          <a:ln cap="flat" cmpd="sng" w="9525">
            <a:solidFill>
              <a:schemeClr val="dk2"/>
            </a:solidFill>
            <a:prstDash val="solid"/>
            <a:round/>
            <a:headEnd len="med" w="med" type="none"/>
            <a:tailEnd len="med" w="med" type="stealth"/>
          </a:ln>
        </p:spPr>
      </p:cxnSp>
      <p:sp>
        <p:nvSpPr>
          <p:cNvPr id="268" name="Google Shape;268;p29"/>
          <p:cNvSpPr/>
          <p:nvPr/>
        </p:nvSpPr>
        <p:spPr>
          <a:xfrm>
            <a:off x="3677850" y="1716375"/>
            <a:ext cx="1186500" cy="9891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txBox="1"/>
          <p:nvPr/>
        </p:nvSpPr>
        <p:spPr>
          <a:xfrm>
            <a:off x="3601650" y="1829050"/>
            <a:ext cx="1428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300">
                <a:latin typeface="Nunito SemiBold"/>
                <a:ea typeface="Nunito SemiBold"/>
                <a:cs typeface="Nunito SemiBold"/>
                <a:sym typeface="Nunito SemiBold"/>
              </a:rPr>
              <a:t>Has customer accepted Ts and Cs?</a:t>
            </a:r>
            <a:endParaRPr sz="1300">
              <a:latin typeface="Nunito SemiBold"/>
              <a:ea typeface="Nunito SemiBold"/>
              <a:cs typeface="Nunito SemiBold"/>
              <a:sym typeface="Nunito SemiBold"/>
            </a:endParaRPr>
          </a:p>
        </p:txBody>
      </p:sp>
      <p:sp>
        <p:nvSpPr>
          <p:cNvPr id="278" name="Google Shape;278;p29"/>
          <p:cNvSpPr/>
          <p:nvPr/>
        </p:nvSpPr>
        <p:spPr>
          <a:xfrm>
            <a:off x="7242658" y="2230384"/>
            <a:ext cx="1447500" cy="84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Buy Cooker </a:t>
            </a:r>
            <a:endParaRPr>
              <a:latin typeface="Nunito"/>
              <a:ea typeface="Nunito"/>
              <a:cs typeface="Nunito"/>
              <a:sym typeface="Nunito"/>
            </a:endParaRPr>
          </a:p>
        </p:txBody>
      </p:sp>
      <p:cxnSp>
        <p:nvCxnSpPr>
          <p:cNvPr id="279" name="Google Shape;279;p29"/>
          <p:cNvCxnSpPr>
            <a:stCxn id="259" idx="3"/>
            <a:endCxn id="278" idx="1"/>
          </p:cNvCxnSpPr>
          <p:nvPr/>
        </p:nvCxnSpPr>
        <p:spPr>
          <a:xfrm>
            <a:off x="6777238" y="2212606"/>
            <a:ext cx="465300" cy="439500"/>
          </a:xfrm>
          <a:prstGeom prst="bentConnector3">
            <a:avLst>
              <a:gd fmla="val 50013" name="adj1"/>
            </a:avLst>
          </a:prstGeom>
          <a:noFill/>
          <a:ln cap="flat" cmpd="sng" w="9525">
            <a:solidFill>
              <a:schemeClr val="dk2"/>
            </a:solidFill>
            <a:prstDash val="solid"/>
            <a:round/>
            <a:headEnd len="med" w="med" type="none"/>
            <a:tailEnd len="med" w="med" type="stealth"/>
          </a:ln>
        </p:spPr>
      </p:cxnSp>
      <p:cxnSp>
        <p:nvCxnSpPr>
          <p:cNvPr id="280" name="Google Shape;280;p29"/>
          <p:cNvCxnSpPr>
            <a:stCxn id="274" idx="3"/>
            <a:endCxn id="275" idx="2"/>
          </p:cNvCxnSpPr>
          <p:nvPr/>
        </p:nvCxnSpPr>
        <p:spPr>
          <a:xfrm>
            <a:off x="8690058" y="1719859"/>
            <a:ext cx="866100" cy="5412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281" name="Google Shape;281;p29"/>
          <p:cNvCxnSpPr>
            <a:stCxn id="278" idx="3"/>
            <a:endCxn id="275" idx="2"/>
          </p:cNvCxnSpPr>
          <p:nvPr/>
        </p:nvCxnSpPr>
        <p:spPr>
          <a:xfrm flipH="1" rot="10800000">
            <a:off x="8690158" y="2260834"/>
            <a:ext cx="866100" cy="391200"/>
          </a:xfrm>
          <a:prstGeom prst="bentConnector3">
            <a:avLst>
              <a:gd fmla="val 50002"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7" name="Google Shape;287;p3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Deployment considerations</a:t>
            </a:r>
            <a:endParaRPr/>
          </a:p>
        </p:txBody>
      </p:sp>
      <p:sp>
        <p:nvSpPr>
          <p:cNvPr id="288" name="Google Shape;288;p30"/>
          <p:cNvSpPr txBox="1"/>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800">
              <a:solidFill>
                <a:srgbClr val="000000"/>
              </a:solidFill>
              <a:latin typeface="Nunito"/>
              <a:ea typeface="Nunito"/>
              <a:cs typeface="Nunito"/>
              <a:sym typeface="Nunito"/>
            </a:endParaRPr>
          </a:p>
        </p:txBody>
      </p:sp>
      <p:sp>
        <p:nvSpPr>
          <p:cNvPr id="289" name="Google Shape;289;p3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Supporting activities</a:t>
            </a:r>
            <a:endParaRPr/>
          </a:p>
        </p:txBody>
      </p:sp>
      <p:sp>
        <p:nvSpPr>
          <p:cNvPr id="296" name="Google Shape;296;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97" name="Google Shape;297;p31"/>
          <p:cNvGraphicFramePr/>
          <p:nvPr/>
        </p:nvGraphicFramePr>
        <p:xfrm>
          <a:off x="663700" y="1370175"/>
          <a:ext cx="3000000" cy="3000000"/>
        </p:xfrm>
        <a:graphic>
          <a:graphicData uri="http://schemas.openxmlformats.org/drawingml/2006/table">
            <a:tbl>
              <a:tblPr>
                <a:noFill/>
                <a:tableStyleId>{9BD1B5A3-DD72-4596-B2FE-AA0F06C23FBF}</a:tableStyleId>
              </a:tblPr>
              <a:tblGrid>
                <a:gridCol w="2719700"/>
                <a:gridCol w="2719700"/>
                <a:gridCol w="2719700"/>
                <a:gridCol w="2719700"/>
              </a:tblGrid>
              <a:tr h="381000">
                <a:tc>
                  <a:txBody>
                    <a:bodyPr/>
                    <a:lstStyle/>
                    <a:p>
                      <a:pPr indent="0" lvl="0" marL="0" rtl="0" algn="l">
                        <a:spcBef>
                          <a:spcPts val="0"/>
                        </a:spcBef>
                        <a:spcAft>
                          <a:spcPts val="0"/>
                        </a:spcAft>
                        <a:buNone/>
                      </a:pPr>
                      <a:r>
                        <a:rPr lang="en-US" sz="1200"/>
                        <a:t>Timelines </a:t>
                      </a:r>
                      <a:endParaRPr sz="1200"/>
                    </a:p>
                  </a:txBody>
                  <a:tcPr marT="91425" marB="91425" marR="91425" marL="91425">
                    <a:solidFill>
                      <a:srgbClr val="65D9F8"/>
                    </a:solidFill>
                  </a:tcPr>
                </a:tc>
                <a:tc>
                  <a:txBody>
                    <a:bodyPr/>
                    <a:lstStyle/>
                    <a:p>
                      <a:pPr indent="0" lvl="0" marL="0" rtl="0" algn="l">
                        <a:spcBef>
                          <a:spcPts val="0"/>
                        </a:spcBef>
                        <a:spcAft>
                          <a:spcPts val="0"/>
                        </a:spcAft>
                        <a:buNone/>
                      </a:pPr>
                      <a:r>
                        <a:rPr lang="en-US" sz="1200"/>
                        <a:t>Build / Buy</a:t>
                      </a:r>
                      <a:endParaRPr sz="1200"/>
                    </a:p>
                  </a:txBody>
                  <a:tcPr marT="91425" marB="91425" marR="91425" marL="91425">
                    <a:solidFill>
                      <a:srgbClr val="65D9F8"/>
                    </a:solidFill>
                  </a:tcPr>
                </a:tc>
                <a:tc>
                  <a:txBody>
                    <a:bodyPr/>
                    <a:lstStyle/>
                    <a:p>
                      <a:pPr indent="0" lvl="0" marL="0" rtl="0" algn="l">
                        <a:spcBef>
                          <a:spcPts val="0"/>
                        </a:spcBef>
                        <a:spcAft>
                          <a:spcPts val="0"/>
                        </a:spcAft>
                        <a:buNone/>
                      </a:pPr>
                      <a:r>
                        <a:rPr lang="en-US" sz="1200"/>
                        <a:t>Resources</a:t>
                      </a:r>
                      <a:endParaRPr sz="1200"/>
                    </a:p>
                  </a:txBody>
                  <a:tcPr marT="91425" marB="91425" marR="91425" marL="91425">
                    <a:solidFill>
                      <a:srgbClr val="65D9F8"/>
                    </a:solidFill>
                  </a:tcPr>
                </a:tc>
                <a:tc>
                  <a:txBody>
                    <a:bodyPr/>
                    <a:lstStyle/>
                    <a:p>
                      <a:pPr indent="0" lvl="0" marL="0" rtl="0" algn="l">
                        <a:spcBef>
                          <a:spcPts val="0"/>
                        </a:spcBef>
                        <a:spcAft>
                          <a:spcPts val="0"/>
                        </a:spcAft>
                        <a:buNone/>
                      </a:pPr>
                      <a:r>
                        <a:rPr lang="en-US" sz="1200"/>
                        <a:t>Deployment Considerations</a:t>
                      </a:r>
                      <a:endParaRPr sz="1200"/>
                    </a:p>
                  </a:txBody>
                  <a:tcPr marT="91425" marB="91425" marR="91425" marL="91425">
                    <a:solidFill>
                      <a:srgbClr val="65D9F8"/>
                    </a:solidFill>
                  </a:tcPr>
                </a:tc>
              </a:tr>
              <a:tr h="381000">
                <a:tc>
                  <a:txBody>
                    <a:bodyPr/>
                    <a:lstStyle/>
                    <a:p>
                      <a:pPr indent="-304800" lvl="0" marL="457200" rtl="0" algn="l">
                        <a:spcBef>
                          <a:spcPts val="0"/>
                        </a:spcBef>
                        <a:spcAft>
                          <a:spcPts val="0"/>
                        </a:spcAft>
                        <a:buSzPts val="1200"/>
                        <a:buChar char="●"/>
                      </a:pPr>
                      <a:r>
                        <a:rPr lang="en-US" sz="1200"/>
                        <a:t>As soon as possible to provide accurate numbers</a:t>
                      </a:r>
                      <a:endParaRPr sz="1200"/>
                    </a:p>
                    <a:p>
                      <a:pPr indent="-304800" lvl="0" marL="457200" rtl="0" algn="l">
                        <a:spcBef>
                          <a:spcPts val="0"/>
                        </a:spcBef>
                        <a:spcAft>
                          <a:spcPts val="0"/>
                        </a:spcAft>
                        <a:buSzPts val="1200"/>
                        <a:buChar char="●"/>
                      </a:pPr>
                      <a:r>
                        <a:rPr lang="en-US" sz="1200"/>
                        <a:t>Look to release in May</a:t>
                      </a:r>
                      <a:endParaRPr sz="1200"/>
                    </a:p>
                    <a:p>
                      <a:pPr indent="-304800" lvl="0" marL="457200" rtl="0" algn="l">
                        <a:spcBef>
                          <a:spcPts val="0"/>
                        </a:spcBef>
                        <a:spcAft>
                          <a:spcPts val="0"/>
                        </a:spcAft>
                        <a:buSzPts val="1200"/>
                        <a:buChar char="●"/>
                      </a:pPr>
                      <a:r>
                        <a:rPr lang="en-US" sz="1200"/>
                        <a:t>Suggest prioritising the highest value changes (promoter sign up, KP, no phone numbers)</a:t>
                      </a:r>
                      <a:endParaRPr sz="1200"/>
                    </a:p>
                  </a:txBody>
                  <a:tcPr marT="91425" marB="91425" marR="91425" marL="91425"/>
                </a:tc>
                <a:tc>
                  <a:txBody>
                    <a:bodyPr/>
                    <a:lstStyle/>
                    <a:p>
                      <a:pPr indent="-304800" lvl="0" marL="457200" marR="0" rtl="0" algn="l">
                        <a:lnSpc>
                          <a:spcPct val="100000"/>
                        </a:lnSpc>
                        <a:spcBef>
                          <a:spcPts val="0"/>
                        </a:spcBef>
                        <a:spcAft>
                          <a:spcPts val="0"/>
                        </a:spcAft>
                        <a:buSzPts val="1200"/>
                        <a:buChar char="●"/>
                      </a:pPr>
                      <a:r>
                        <a:rPr lang="en-US" sz="1200"/>
                        <a:t>These are fixes to our existing applications</a:t>
                      </a:r>
                      <a:endParaRPr sz="1200"/>
                    </a:p>
                    <a:p>
                      <a:pPr indent="-304800" lvl="0" marL="457200" marR="0" rtl="0" algn="l">
                        <a:lnSpc>
                          <a:spcPct val="100000"/>
                        </a:lnSpc>
                        <a:spcBef>
                          <a:spcPts val="0"/>
                        </a:spcBef>
                        <a:spcAft>
                          <a:spcPts val="0"/>
                        </a:spcAft>
                        <a:buSzPts val="1200"/>
                        <a:buChar char="●"/>
                      </a:pPr>
                      <a:r>
                        <a:rPr lang="en-US" sz="1200"/>
                        <a:t>There is no suitable 3rd party solution as accounts and orders should be retained on KOKO Core.</a:t>
                      </a:r>
                      <a:endParaRPr sz="1200"/>
                    </a:p>
                  </a:txBody>
                  <a:tcPr marT="91425" marB="91425" marR="91425" marL="91425"/>
                </a:tc>
                <a:tc>
                  <a:txBody>
                    <a:bodyPr/>
                    <a:lstStyle/>
                    <a:p>
                      <a:pPr indent="-304800" lvl="0" marL="457200" marR="0" rtl="0" algn="l">
                        <a:lnSpc>
                          <a:spcPct val="100000"/>
                        </a:lnSpc>
                        <a:spcBef>
                          <a:spcPts val="0"/>
                        </a:spcBef>
                        <a:spcAft>
                          <a:spcPts val="0"/>
                        </a:spcAft>
                        <a:buSzPts val="1200"/>
                        <a:buChar char="●"/>
                      </a:pPr>
                      <a:r>
                        <a:rPr lang="en-US" sz="1200"/>
                        <a:t>1 android</a:t>
                      </a:r>
                      <a:endParaRPr sz="1200"/>
                    </a:p>
                    <a:p>
                      <a:pPr indent="-304800" lvl="0" marL="457200" marR="0" rtl="0" algn="l">
                        <a:lnSpc>
                          <a:spcPct val="100000"/>
                        </a:lnSpc>
                        <a:spcBef>
                          <a:spcPts val="0"/>
                        </a:spcBef>
                        <a:spcAft>
                          <a:spcPts val="0"/>
                        </a:spcAft>
                        <a:buSzPts val="1200"/>
                        <a:buChar char="●"/>
                      </a:pPr>
                      <a:r>
                        <a:rPr lang="en-US" sz="1200"/>
                        <a:t>2 server side</a:t>
                      </a:r>
                      <a:endParaRPr sz="1200"/>
                    </a:p>
                    <a:p>
                      <a:pPr indent="-304800" lvl="0" marL="457200" marR="0" rtl="0" algn="l">
                        <a:lnSpc>
                          <a:spcPct val="100000"/>
                        </a:lnSpc>
                        <a:spcBef>
                          <a:spcPts val="0"/>
                        </a:spcBef>
                        <a:spcAft>
                          <a:spcPts val="0"/>
                        </a:spcAft>
                        <a:buSzPts val="1200"/>
                        <a:buChar char="●"/>
                      </a:pPr>
                      <a:r>
                        <a:rPr lang="en-US" sz="1200"/>
                        <a:t>1 QA engineer</a:t>
                      </a:r>
                      <a:endParaRPr sz="1200"/>
                    </a:p>
                    <a:p>
                      <a:pPr indent="0" lvl="0" marL="0" marR="0" rtl="0" algn="l">
                        <a:lnSpc>
                          <a:spcPct val="100000"/>
                        </a:lnSpc>
                        <a:spcBef>
                          <a:spcPts val="0"/>
                        </a:spcBef>
                        <a:spcAft>
                          <a:spcPts val="0"/>
                        </a:spcAft>
                        <a:buNone/>
                      </a:pPr>
                      <a:r>
                        <a:t/>
                      </a:r>
                      <a:endParaRPr sz="1200"/>
                    </a:p>
                    <a:p>
                      <a:pPr indent="0" lvl="0" marL="0" marR="0" rtl="0" algn="l">
                        <a:lnSpc>
                          <a:spcPct val="100000"/>
                        </a:lnSpc>
                        <a:spcBef>
                          <a:spcPts val="0"/>
                        </a:spcBef>
                        <a:spcAft>
                          <a:spcPts val="0"/>
                        </a:spcAft>
                        <a:buNone/>
                      </a:pPr>
                      <a:r>
                        <a:rPr lang="en-US" sz="1200"/>
                        <a:t>Approximately 2 weeks of work. </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304800" lvl="0" marL="457200" rtl="0" algn="l">
                        <a:spcBef>
                          <a:spcPts val="0"/>
                        </a:spcBef>
                        <a:spcAft>
                          <a:spcPts val="0"/>
                        </a:spcAft>
                        <a:buSzPts val="1200"/>
                        <a:buChar char="●"/>
                      </a:pPr>
                      <a:r>
                        <a:rPr lang="en-US" sz="1200"/>
                        <a:t>Release involves KC and KP</a:t>
                      </a:r>
                      <a:endParaRPr sz="1200"/>
                    </a:p>
                    <a:p>
                      <a:pPr indent="-304800" lvl="0" marL="457200" rtl="0" algn="l">
                        <a:spcBef>
                          <a:spcPts val="0"/>
                        </a:spcBef>
                        <a:spcAft>
                          <a:spcPts val="0"/>
                        </a:spcAft>
                        <a:buSzPts val="1200"/>
                        <a:buChar char="●"/>
                      </a:pPr>
                      <a:r>
                        <a:rPr lang="en-US" sz="1200"/>
                        <a:t>Customer journey and order creation documentation to be refreshed and updated</a:t>
                      </a:r>
                      <a:endParaRPr sz="1200"/>
                    </a:p>
                    <a:p>
                      <a:pPr indent="-304800" lvl="0" marL="457200" rtl="0" algn="l">
                        <a:spcBef>
                          <a:spcPts val="0"/>
                        </a:spcBef>
                        <a:spcAft>
                          <a:spcPts val="0"/>
                        </a:spcAft>
                        <a:buSzPts val="1200"/>
                        <a:buChar char="●"/>
                      </a:pPr>
                      <a:r>
                        <a:rPr lang="en-US" sz="1200"/>
                        <a:t>Training for customer care on new process for cancelling orders</a:t>
                      </a:r>
                      <a:endParaRPr sz="1200"/>
                    </a:p>
                  </a:txBody>
                  <a:tcPr marT="91425" marB="91425" marR="91425" marL="91425"/>
                </a:tc>
              </a:tr>
              <a:tr h="290750">
                <a:tc>
                  <a:txBody>
                    <a:bodyPr/>
                    <a:lstStyle/>
                    <a:p>
                      <a:pPr indent="-228600" lvl="0" marL="457200" rtl="0" algn="l">
                        <a:spcBef>
                          <a:spcPts val="0"/>
                        </a:spcBef>
                        <a:spcAft>
                          <a:spcPts val="0"/>
                        </a:spcAft>
                        <a:buNone/>
                      </a:pPr>
                      <a:r>
                        <a:rPr lang="en-US" sz="1200"/>
                        <a:t>Systems Impact</a:t>
                      </a:r>
                      <a:endParaRPr sz="1200"/>
                    </a:p>
                  </a:txBody>
                  <a:tcPr marT="91425" marB="91425" marR="91425" marL="91425">
                    <a:solidFill>
                      <a:srgbClr val="65D9F8"/>
                    </a:solidFill>
                  </a:tcPr>
                </a:tc>
                <a:tc>
                  <a:txBody>
                    <a:bodyPr/>
                    <a:lstStyle/>
                    <a:p>
                      <a:pPr indent="0" lvl="0" marL="0" rtl="0" algn="l">
                        <a:spcBef>
                          <a:spcPts val="0"/>
                        </a:spcBef>
                        <a:spcAft>
                          <a:spcPts val="0"/>
                        </a:spcAft>
                        <a:buNone/>
                      </a:pPr>
                      <a:r>
                        <a:rPr lang="en-US" sz="1200"/>
                        <a:t>KPIs</a:t>
                      </a:r>
                      <a:endParaRPr sz="1200"/>
                    </a:p>
                  </a:txBody>
                  <a:tcPr marT="91425" marB="91425" marR="91425" marL="91425">
                    <a:lnR cap="flat" cmpd="sng" w="9525">
                      <a:solidFill>
                        <a:srgbClr val="9E9E9E"/>
                      </a:solidFill>
                      <a:prstDash val="solid"/>
                      <a:round/>
                      <a:headEnd len="sm" w="sm" type="none"/>
                      <a:tailEnd len="sm" w="sm" type="none"/>
                    </a:lnR>
                    <a:solidFill>
                      <a:srgbClr val="65D9F8"/>
                    </a:solidFill>
                  </a:tcPr>
                </a:tc>
                <a:tc>
                  <a:txBody>
                    <a:bodyPr/>
                    <a:lstStyle/>
                    <a:p>
                      <a:pPr indent="0" lvl="0" marL="0" rtl="0" algn="l">
                        <a:spcBef>
                          <a:spcPts val="0"/>
                        </a:spcBef>
                        <a:spcAft>
                          <a:spcPts val="0"/>
                        </a:spcAft>
                        <a:buNone/>
                      </a:pPr>
                      <a:r>
                        <a:rPr lang="en-US" sz="1200">
                          <a:solidFill>
                            <a:srgbClr val="000000"/>
                          </a:solidFill>
                        </a:rPr>
                        <a:t>Backwards Compatibility</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5D9F8"/>
                    </a:solidFill>
                  </a:tcPr>
                </a:tc>
                <a:tc>
                  <a:txBody>
                    <a:bodyPr/>
                    <a:lstStyle/>
                    <a:p>
                      <a:pPr indent="0" lvl="0" marL="0" rtl="0" algn="l">
                        <a:spcBef>
                          <a:spcPts val="0"/>
                        </a:spcBef>
                        <a:spcAft>
                          <a:spcPts val="0"/>
                        </a:spcAft>
                        <a:buNone/>
                      </a:pPr>
                      <a:r>
                        <a:rPr lang="en-US" sz="1200">
                          <a:solidFill>
                            <a:srgbClr val="000000"/>
                          </a:solidFill>
                        </a:rPr>
                        <a:t>Risks and Constraints</a:t>
                      </a:r>
                      <a:endParaRPr sz="1200"/>
                    </a:p>
                  </a:txBody>
                  <a:tcPr marT="91425" marB="91425" marR="91425" marL="91425">
                    <a:lnL cap="flat" cmpd="sng" w="9525">
                      <a:solidFill>
                        <a:srgbClr val="9E9E9E"/>
                      </a:solidFill>
                      <a:prstDash val="solid"/>
                      <a:round/>
                      <a:headEnd len="sm" w="sm" type="none"/>
                      <a:tailEnd len="sm" w="sm" type="none"/>
                    </a:lnL>
                    <a:solidFill>
                      <a:srgbClr val="65D9F8"/>
                    </a:solidFill>
                  </a:tcPr>
                </a:tc>
              </a:tr>
              <a:tr h="381000">
                <a:tc>
                  <a:txBody>
                    <a:bodyPr/>
                    <a:lstStyle/>
                    <a:p>
                      <a:pPr indent="-304800" lvl="0" marL="457200" marR="0" rtl="0" algn="l">
                        <a:lnSpc>
                          <a:spcPct val="100000"/>
                        </a:lnSpc>
                        <a:spcBef>
                          <a:spcPts val="0"/>
                        </a:spcBef>
                        <a:spcAft>
                          <a:spcPts val="0"/>
                        </a:spcAft>
                        <a:buSzPts val="1200"/>
                        <a:buChar char="●"/>
                      </a:pPr>
                      <a:r>
                        <a:rPr lang="en-US" sz="1200"/>
                        <a:t>Small changes but across multiple applications (KP, KOKO Core)</a:t>
                      </a:r>
                      <a:endParaRPr sz="1200"/>
                    </a:p>
                    <a:p>
                      <a:pPr indent="0" lvl="0" marL="457200" marR="0" rtl="0" algn="l">
                        <a:lnSpc>
                          <a:spcPct val="100000"/>
                        </a:lnSpc>
                        <a:spcBef>
                          <a:spcPts val="0"/>
                        </a:spcBef>
                        <a:spcAft>
                          <a:spcPts val="0"/>
                        </a:spcAft>
                        <a:buNone/>
                      </a:pPr>
                      <a:r>
                        <a:t/>
                      </a:r>
                      <a:endParaRPr sz="1200"/>
                    </a:p>
                  </a:txBody>
                  <a:tcPr marT="91425" marB="91425" marR="91425" marL="91425"/>
                </a:tc>
                <a:tc>
                  <a:txBody>
                    <a:bodyPr/>
                    <a:lstStyle/>
                    <a:p>
                      <a:pPr indent="-304800" lvl="0" marL="457200" marR="0" rtl="0" algn="l">
                        <a:lnSpc>
                          <a:spcPct val="100000"/>
                        </a:lnSpc>
                        <a:spcBef>
                          <a:spcPts val="0"/>
                        </a:spcBef>
                        <a:spcAft>
                          <a:spcPts val="0"/>
                        </a:spcAft>
                        <a:buSzPts val="1200"/>
                        <a:buChar char="●"/>
                      </a:pPr>
                      <a:r>
                        <a:rPr lang="en-US" sz="1200"/>
                        <a:t># of customers with a balance and no order</a:t>
                      </a:r>
                      <a:endParaRPr sz="1200"/>
                    </a:p>
                  </a:txBody>
                  <a:tcPr marT="91425" marB="91425" marR="91425" marL="91425">
                    <a:lnR cap="flat" cmpd="sng" w="9525">
                      <a:solidFill>
                        <a:srgbClr val="9E9E9E"/>
                      </a:solidFill>
                      <a:prstDash val="solid"/>
                      <a:round/>
                      <a:headEnd len="sm" w="sm" type="none"/>
                      <a:tailEnd len="sm" w="sm" type="none"/>
                    </a:lnR>
                  </a:tcPr>
                </a:tc>
                <a:tc>
                  <a:txBody>
                    <a:bodyPr/>
                    <a:lstStyle/>
                    <a:p>
                      <a:pPr indent="-304800" lvl="0" marL="457200" marR="0" rtl="0" algn="l">
                        <a:lnSpc>
                          <a:spcPct val="100000"/>
                        </a:lnSpc>
                        <a:spcBef>
                          <a:spcPts val="0"/>
                        </a:spcBef>
                        <a:spcAft>
                          <a:spcPts val="0"/>
                        </a:spcAft>
                        <a:buSzPts val="1200"/>
                        <a:buChar char="●"/>
                      </a:pPr>
                      <a:r>
                        <a:rPr lang="en-US" sz="1200"/>
                        <a:t>not proposing to create new APIs</a:t>
                      </a:r>
                      <a:endParaRPr sz="1200"/>
                    </a:p>
                    <a:p>
                      <a:pPr indent="-304800" lvl="0" marL="457200" marR="0" rtl="0" algn="l">
                        <a:lnSpc>
                          <a:spcPct val="100000"/>
                        </a:lnSpc>
                        <a:spcBef>
                          <a:spcPts val="0"/>
                        </a:spcBef>
                        <a:spcAft>
                          <a:spcPts val="0"/>
                        </a:spcAft>
                        <a:buSzPts val="1200"/>
                        <a:buChar char="●"/>
                      </a:pPr>
                      <a:r>
                        <a:rPr lang="en-US" sz="1200"/>
                        <a:t>these changes would not be backwards compatible but can be reversed or modified if required.</a:t>
                      </a:r>
                      <a:endParaRPr sz="1200"/>
                    </a:p>
                    <a:p>
                      <a:pPr indent="0" lvl="0" marL="457200" marR="0" rtl="0" algn="l">
                        <a:lnSpc>
                          <a:spcPct val="100000"/>
                        </a:lnSpc>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SzPts val="1200"/>
                        <a:buChar char="●"/>
                      </a:pPr>
                      <a:r>
                        <a:rPr lang="en-US" sz="1200"/>
                        <a:t>Possibility of creating orders for customers who do not have an interest in buying a cooker</a:t>
                      </a:r>
                      <a:endParaRPr sz="1200"/>
                    </a:p>
                    <a:p>
                      <a:pPr indent="0" lvl="0" marL="0" marR="0" rtl="0" algn="l">
                        <a:lnSpc>
                          <a:spcPct val="100000"/>
                        </a:lnSpc>
                        <a:spcBef>
                          <a:spcPts val="0"/>
                        </a:spcBef>
                        <a:spcAft>
                          <a:spcPts val="0"/>
                        </a:spcAft>
                        <a:buNone/>
                      </a:pPr>
                      <a:r>
                        <a:t/>
                      </a:r>
                      <a:endParaRPr sz="1200"/>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Supporting activities</a:t>
            </a:r>
            <a:endParaRPr/>
          </a:p>
        </p:txBody>
      </p:sp>
      <p:sp>
        <p:nvSpPr>
          <p:cNvPr id="304" name="Google Shape;304;p3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Check with Commercial &amp; Legal if Ts and Cs need updating</a:t>
            </a:r>
            <a:endParaRPr/>
          </a:p>
          <a:p>
            <a:pPr indent="0" lvl="0" marL="457200" rtl="0" algn="l">
              <a:spcBef>
                <a:spcPts val="1000"/>
              </a:spcBef>
              <a:spcAft>
                <a:spcPts val="0"/>
              </a:spcAft>
              <a:buNone/>
            </a:pPr>
            <a:r>
              <a:t/>
            </a:r>
            <a:endParaRPr/>
          </a:p>
        </p:txBody>
      </p:sp>
      <p:sp>
        <p:nvSpPr>
          <p:cNvPr id="305" name="Google Shape;305;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1" name="Google Shape;311;p3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Appendix</a:t>
            </a:r>
            <a:endParaRPr/>
          </a:p>
        </p:txBody>
      </p:sp>
      <p:sp>
        <p:nvSpPr>
          <p:cNvPr id="312" name="Google Shape;312;p33"/>
          <p:cNvSpPr txBox="1"/>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800">
              <a:solidFill>
                <a:srgbClr val="000000"/>
              </a:solidFill>
              <a:latin typeface="Nunito"/>
              <a:ea typeface="Nunito"/>
              <a:cs typeface="Nunito"/>
              <a:sym typeface="Nunito"/>
            </a:endParaRPr>
          </a:p>
        </p:txBody>
      </p:sp>
      <p:sp>
        <p:nvSpPr>
          <p:cNvPr id="313" name="Google Shape;313;p33"/>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9" name="Google Shape;319;p3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Option 1</a:t>
            </a:r>
            <a:endParaRPr/>
          </a:p>
        </p:txBody>
      </p:sp>
      <p:sp>
        <p:nvSpPr>
          <p:cNvPr id="320" name="Google Shape;320;p34"/>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Order Creation split by platform</a:t>
            </a:r>
            <a:endParaRPr/>
          </a:p>
        </p:txBody>
      </p:sp>
      <p:sp>
        <p:nvSpPr>
          <p:cNvPr id="321" name="Google Shape;321;p34"/>
          <p:cNvSpPr txBox="1"/>
          <p:nvPr/>
        </p:nvSpPr>
        <p:spPr>
          <a:xfrm>
            <a:off x="8427075" y="1222975"/>
            <a:ext cx="6625200" cy="14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rgbClr val="FF0000"/>
                </a:solidFill>
                <a:latin typeface="Nunito SemiBold"/>
                <a:ea typeface="Nunito SemiBold"/>
                <a:cs typeface="Nunito SemiBold"/>
                <a:sym typeface="Nunito SemiBold"/>
              </a:rPr>
              <a:t>Discounted Option</a:t>
            </a:r>
            <a:endParaRPr sz="2100">
              <a:solidFill>
                <a:srgbClr val="FF0000"/>
              </a:solidFill>
              <a:latin typeface="Nunito SemiBold"/>
              <a:ea typeface="Nunito SemiBold"/>
              <a:cs typeface="Nunito SemiBold"/>
              <a:sym typeface="Nunit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15000"/>
              </a:lnSpc>
              <a:spcBef>
                <a:spcPts val="1000"/>
              </a:spcBef>
              <a:spcAft>
                <a:spcPts val="1000"/>
              </a:spcAft>
              <a:buNone/>
            </a:pPr>
            <a:r>
              <a:rPr lang="en-US"/>
              <a:t>Promoter signup should auto-create orders </a:t>
            </a:r>
            <a:endParaRPr/>
          </a:p>
        </p:txBody>
      </p:sp>
      <p:sp>
        <p:nvSpPr>
          <p:cNvPr id="328" name="Google Shape;328;p3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29" name="Google Shape;329;p35"/>
          <p:cNvPicPr preferRelativeResize="0"/>
          <p:nvPr/>
        </p:nvPicPr>
        <p:blipFill>
          <a:blip r:embed="rId3">
            <a:alphaModFix/>
          </a:blip>
          <a:stretch>
            <a:fillRect/>
          </a:stretch>
        </p:blipFill>
        <p:spPr>
          <a:xfrm>
            <a:off x="304800" y="1027749"/>
            <a:ext cx="2978050" cy="5257549"/>
          </a:xfrm>
          <a:prstGeom prst="rect">
            <a:avLst/>
          </a:prstGeom>
          <a:noFill/>
          <a:ln>
            <a:noFill/>
          </a:ln>
        </p:spPr>
      </p:pic>
      <p:pic>
        <p:nvPicPr>
          <p:cNvPr id="330" name="Google Shape;330;p35"/>
          <p:cNvPicPr preferRelativeResize="0"/>
          <p:nvPr/>
        </p:nvPicPr>
        <p:blipFill>
          <a:blip r:embed="rId4">
            <a:alphaModFix/>
          </a:blip>
          <a:stretch>
            <a:fillRect/>
          </a:stretch>
        </p:blipFill>
        <p:spPr>
          <a:xfrm>
            <a:off x="3520925" y="1027749"/>
            <a:ext cx="2978050" cy="5251748"/>
          </a:xfrm>
          <a:prstGeom prst="rect">
            <a:avLst/>
          </a:prstGeom>
          <a:noFill/>
          <a:ln>
            <a:noFill/>
          </a:ln>
        </p:spPr>
      </p:pic>
      <p:sp>
        <p:nvSpPr>
          <p:cNvPr id="331" name="Google Shape;331;p35"/>
          <p:cNvSpPr txBox="1"/>
          <p:nvPr/>
        </p:nvSpPr>
        <p:spPr>
          <a:xfrm>
            <a:off x="6628925" y="1216975"/>
            <a:ext cx="5483400" cy="49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Once the customer is signed up they receive a text message telling them to send money. When a top up or credit transfer of &gt;Ksh 100 is received the order is created.</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Fix: Change the threshold for order creation to &gt;0</a:t>
            </a:r>
            <a:endParaRPr>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marR="0" rtl="0" algn="l">
              <a:lnSpc>
                <a:spcPct val="115000"/>
              </a:lnSpc>
              <a:spcBef>
                <a:spcPts val="1000"/>
              </a:spcBef>
              <a:spcAft>
                <a:spcPts val="1000"/>
              </a:spcAft>
              <a:buNone/>
            </a:pPr>
            <a:r>
              <a:rPr lang="en-US"/>
              <a:t>KP signup should auto-create orders </a:t>
            </a:r>
            <a:endParaRPr b="1" sz="1100">
              <a:solidFill>
                <a:srgbClr val="222222"/>
              </a:solidFill>
              <a:highlight>
                <a:srgbClr val="FFFFFF"/>
              </a:highlight>
              <a:latin typeface="Arial"/>
              <a:ea typeface="Arial"/>
              <a:cs typeface="Arial"/>
              <a:sym typeface="Arial"/>
            </a:endParaRPr>
          </a:p>
        </p:txBody>
      </p:sp>
      <p:sp>
        <p:nvSpPr>
          <p:cNvPr id="338" name="Google Shape;338;p3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39" name="Google Shape;339;p36"/>
          <p:cNvSpPr/>
          <p:nvPr/>
        </p:nvSpPr>
        <p:spPr>
          <a:xfrm>
            <a:off x="245475" y="1181350"/>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clicks buy cooker</a:t>
            </a:r>
            <a:endParaRPr>
              <a:latin typeface="Nunito"/>
              <a:ea typeface="Nunito"/>
              <a:cs typeface="Nunito"/>
              <a:sym typeface="Nunito"/>
            </a:endParaRPr>
          </a:p>
        </p:txBody>
      </p:sp>
      <p:sp>
        <p:nvSpPr>
          <p:cNvPr id="340" name="Google Shape;340;p36"/>
          <p:cNvSpPr/>
          <p:nvPr/>
        </p:nvSpPr>
        <p:spPr>
          <a:xfrm>
            <a:off x="1943226" y="1546909"/>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enters phone number</a:t>
            </a:r>
            <a:endParaRPr>
              <a:latin typeface="Nunito"/>
              <a:ea typeface="Nunito"/>
              <a:cs typeface="Nunito"/>
              <a:sym typeface="Nunito"/>
            </a:endParaRPr>
          </a:p>
        </p:txBody>
      </p:sp>
      <p:sp>
        <p:nvSpPr>
          <p:cNvPr id="341" name="Google Shape;341;p36"/>
          <p:cNvSpPr/>
          <p:nvPr/>
        </p:nvSpPr>
        <p:spPr>
          <a:xfrm>
            <a:off x="3640978" y="1912469"/>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enters name</a:t>
            </a:r>
            <a:endParaRPr>
              <a:latin typeface="Nunito"/>
              <a:ea typeface="Nunito"/>
              <a:cs typeface="Nunito"/>
              <a:sym typeface="Nunito"/>
            </a:endParaRPr>
          </a:p>
        </p:txBody>
      </p:sp>
      <p:sp>
        <p:nvSpPr>
          <p:cNvPr id="342" name="Google Shape;342;p36"/>
          <p:cNvSpPr/>
          <p:nvPr/>
        </p:nvSpPr>
        <p:spPr>
          <a:xfrm>
            <a:off x="5338729" y="2278028"/>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enters OTP</a:t>
            </a:r>
            <a:endParaRPr>
              <a:latin typeface="Nunito"/>
              <a:ea typeface="Nunito"/>
              <a:cs typeface="Nunito"/>
              <a:sym typeface="Nunito"/>
            </a:endParaRPr>
          </a:p>
        </p:txBody>
      </p:sp>
      <p:sp>
        <p:nvSpPr>
          <p:cNvPr id="343" name="Google Shape;343;p36"/>
          <p:cNvSpPr/>
          <p:nvPr/>
        </p:nvSpPr>
        <p:spPr>
          <a:xfrm>
            <a:off x="7036481" y="2643587"/>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sets pin</a:t>
            </a:r>
            <a:endParaRPr>
              <a:latin typeface="Nunito"/>
              <a:ea typeface="Nunito"/>
              <a:cs typeface="Nunito"/>
              <a:sym typeface="Nunito"/>
            </a:endParaRPr>
          </a:p>
        </p:txBody>
      </p:sp>
      <p:sp>
        <p:nvSpPr>
          <p:cNvPr id="344" name="Google Shape;344;p36"/>
          <p:cNvSpPr/>
          <p:nvPr/>
        </p:nvSpPr>
        <p:spPr>
          <a:xfrm>
            <a:off x="8734232" y="3009147"/>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views payment instructions</a:t>
            </a:r>
            <a:endParaRPr>
              <a:latin typeface="Nunito"/>
              <a:ea typeface="Nunito"/>
              <a:cs typeface="Nunito"/>
              <a:sym typeface="Nunito"/>
            </a:endParaRPr>
          </a:p>
        </p:txBody>
      </p:sp>
      <p:cxnSp>
        <p:nvCxnSpPr>
          <p:cNvPr id="345" name="Google Shape;345;p36"/>
          <p:cNvCxnSpPr/>
          <p:nvPr/>
        </p:nvCxnSpPr>
        <p:spPr>
          <a:xfrm>
            <a:off x="5140175" y="1174625"/>
            <a:ext cx="0" cy="26847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36"/>
          <p:cNvSpPr/>
          <p:nvPr/>
        </p:nvSpPr>
        <p:spPr>
          <a:xfrm>
            <a:off x="10431984" y="3374706"/>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informed their order has been placed</a:t>
            </a:r>
            <a:endParaRPr>
              <a:latin typeface="Nunito"/>
              <a:ea typeface="Nunito"/>
              <a:cs typeface="Nunito"/>
              <a:sym typeface="Nunito"/>
            </a:endParaRPr>
          </a:p>
        </p:txBody>
      </p:sp>
      <p:cxnSp>
        <p:nvCxnSpPr>
          <p:cNvPr id="347" name="Google Shape;347;p36"/>
          <p:cNvCxnSpPr/>
          <p:nvPr/>
        </p:nvCxnSpPr>
        <p:spPr>
          <a:xfrm>
            <a:off x="10232775" y="1905725"/>
            <a:ext cx="0" cy="268470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36"/>
          <p:cNvSpPr txBox="1"/>
          <p:nvPr/>
        </p:nvSpPr>
        <p:spPr>
          <a:xfrm>
            <a:off x="5234275" y="1120500"/>
            <a:ext cx="1170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Api call to create account</a:t>
            </a:r>
            <a:endParaRPr>
              <a:latin typeface="Nunito SemiBold"/>
              <a:ea typeface="Nunito SemiBold"/>
              <a:cs typeface="Nunito SemiBold"/>
              <a:sym typeface="Nunito SemiBold"/>
            </a:endParaRPr>
          </a:p>
        </p:txBody>
      </p:sp>
      <p:sp>
        <p:nvSpPr>
          <p:cNvPr id="349" name="Google Shape;349;p36"/>
          <p:cNvSpPr txBox="1"/>
          <p:nvPr/>
        </p:nvSpPr>
        <p:spPr>
          <a:xfrm>
            <a:off x="10431975" y="1949975"/>
            <a:ext cx="1170900" cy="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Api call to place order </a:t>
            </a:r>
            <a:endParaRPr>
              <a:latin typeface="Nunito SemiBold"/>
              <a:ea typeface="Nunito SemiBold"/>
              <a:cs typeface="Nunito SemiBold"/>
              <a:sym typeface="Nunito SemiBold"/>
            </a:endParaRPr>
          </a:p>
        </p:txBody>
      </p:sp>
      <p:sp>
        <p:nvSpPr>
          <p:cNvPr id="350" name="Google Shape;350;p36"/>
          <p:cNvSpPr txBox="1"/>
          <p:nvPr/>
        </p:nvSpPr>
        <p:spPr>
          <a:xfrm>
            <a:off x="383550" y="4877825"/>
            <a:ext cx="10985100" cy="12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When a customer comes to the KP to buy a cooker they have to set up an account before placing an order. There is potential for them to drop off before the 7th step thereby creating an account but not an order.</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Fix: Move the API call for order placement to immediately following the creation of an account (step 3)</a:t>
            </a:r>
            <a:endParaRPr>
              <a:latin typeface="Nunito SemiBold"/>
              <a:ea typeface="Nunito SemiBold"/>
              <a:cs typeface="Nunito SemiBold"/>
              <a:sym typeface="Nunito SemiBold"/>
            </a:endParaRPr>
          </a:p>
        </p:txBody>
      </p:sp>
      <p:cxnSp>
        <p:nvCxnSpPr>
          <p:cNvPr id="351" name="Google Shape;351;p36"/>
          <p:cNvCxnSpPr>
            <a:stCxn id="339" idx="3"/>
            <a:endCxn id="340" idx="1"/>
          </p:cNvCxnSpPr>
          <p:nvPr/>
        </p:nvCxnSpPr>
        <p:spPr>
          <a:xfrm>
            <a:off x="1692975" y="1603000"/>
            <a:ext cx="250200" cy="365700"/>
          </a:xfrm>
          <a:prstGeom prst="bentConnector3">
            <a:avLst>
              <a:gd fmla="val 50010" name="adj1"/>
            </a:avLst>
          </a:prstGeom>
          <a:noFill/>
          <a:ln cap="flat" cmpd="sng" w="9525">
            <a:solidFill>
              <a:schemeClr val="dk2"/>
            </a:solidFill>
            <a:prstDash val="solid"/>
            <a:round/>
            <a:headEnd len="med" w="med" type="none"/>
            <a:tailEnd len="med" w="med" type="stealth"/>
          </a:ln>
        </p:spPr>
      </p:cxnSp>
      <p:cxnSp>
        <p:nvCxnSpPr>
          <p:cNvPr id="352" name="Google Shape;352;p36"/>
          <p:cNvCxnSpPr>
            <a:stCxn id="340" idx="3"/>
            <a:endCxn id="341" idx="1"/>
          </p:cNvCxnSpPr>
          <p:nvPr/>
        </p:nvCxnSpPr>
        <p:spPr>
          <a:xfrm>
            <a:off x="3390726" y="1968559"/>
            <a:ext cx="250200" cy="365700"/>
          </a:xfrm>
          <a:prstGeom prst="bentConnector3">
            <a:avLst>
              <a:gd fmla="val 50010" name="adj1"/>
            </a:avLst>
          </a:prstGeom>
          <a:noFill/>
          <a:ln cap="flat" cmpd="sng" w="9525">
            <a:solidFill>
              <a:schemeClr val="dk2"/>
            </a:solidFill>
            <a:prstDash val="solid"/>
            <a:round/>
            <a:headEnd len="med" w="med" type="none"/>
            <a:tailEnd len="med" w="med" type="stealth"/>
          </a:ln>
        </p:spPr>
      </p:cxnSp>
      <p:cxnSp>
        <p:nvCxnSpPr>
          <p:cNvPr id="353" name="Google Shape;353;p36"/>
          <p:cNvCxnSpPr>
            <a:stCxn id="341" idx="3"/>
            <a:endCxn id="342" idx="1"/>
          </p:cNvCxnSpPr>
          <p:nvPr/>
        </p:nvCxnSpPr>
        <p:spPr>
          <a:xfrm>
            <a:off x="5088478" y="2334119"/>
            <a:ext cx="250200" cy="365700"/>
          </a:xfrm>
          <a:prstGeom prst="bentConnector3">
            <a:avLst>
              <a:gd fmla="val 50010" name="adj1"/>
            </a:avLst>
          </a:prstGeom>
          <a:noFill/>
          <a:ln cap="flat" cmpd="sng" w="9525">
            <a:solidFill>
              <a:schemeClr val="dk2"/>
            </a:solidFill>
            <a:prstDash val="solid"/>
            <a:round/>
            <a:headEnd len="med" w="med" type="none"/>
            <a:tailEnd len="med" w="med" type="stealth"/>
          </a:ln>
        </p:spPr>
      </p:cxnSp>
      <p:cxnSp>
        <p:nvCxnSpPr>
          <p:cNvPr id="354" name="Google Shape;354;p36"/>
          <p:cNvCxnSpPr>
            <a:stCxn id="342" idx="3"/>
            <a:endCxn id="343" idx="1"/>
          </p:cNvCxnSpPr>
          <p:nvPr/>
        </p:nvCxnSpPr>
        <p:spPr>
          <a:xfrm>
            <a:off x="6786229" y="2699678"/>
            <a:ext cx="250200" cy="365700"/>
          </a:xfrm>
          <a:prstGeom prst="bentConnector3">
            <a:avLst>
              <a:gd fmla="val 50010" name="adj1"/>
            </a:avLst>
          </a:prstGeom>
          <a:noFill/>
          <a:ln cap="flat" cmpd="sng" w="9525">
            <a:solidFill>
              <a:schemeClr val="dk2"/>
            </a:solidFill>
            <a:prstDash val="solid"/>
            <a:round/>
            <a:headEnd len="med" w="med" type="none"/>
            <a:tailEnd len="med" w="med" type="stealth"/>
          </a:ln>
        </p:spPr>
      </p:cxnSp>
      <p:cxnSp>
        <p:nvCxnSpPr>
          <p:cNvPr id="355" name="Google Shape;355;p36"/>
          <p:cNvCxnSpPr>
            <a:stCxn id="343" idx="3"/>
            <a:endCxn id="344" idx="1"/>
          </p:cNvCxnSpPr>
          <p:nvPr/>
        </p:nvCxnSpPr>
        <p:spPr>
          <a:xfrm>
            <a:off x="8483981" y="3065237"/>
            <a:ext cx="250200" cy="365700"/>
          </a:xfrm>
          <a:prstGeom prst="bentConnector3">
            <a:avLst>
              <a:gd fmla="val 50010" name="adj1"/>
            </a:avLst>
          </a:prstGeom>
          <a:noFill/>
          <a:ln cap="flat" cmpd="sng" w="9525">
            <a:solidFill>
              <a:schemeClr val="dk2"/>
            </a:solidFill>
            <a:prstDash val="solid"/>
            <a:round/>
            <a:headEnd len="med" w="med" type="none"/>
            <a:tailEnd len="med" w="med" type="stealth"/>
          </a:ln>
        </p:spPr>
      </p:cxnSp>
      <p:cxnSp>
        <p:nvCxnSpPr>
          <p:cNvPr id="356" name="Google Shape;356;p36"/>
          <p:cNvCxnSpPr>
            <a:stCxn id="344" idx="3"/>
            <a:endCxn id="346" idx="1"/>
          </p:cNvCxnSpPr>
          <p:nvPr/>
        </p:nvCxnSpPr>
        <p:spPr>
          <a:xfrm>
            <a:off x="10181732" y="3430797"/>
            <a:ext cx="250200" cy="365700"/>
          </a:xfrm>
          <a:prstGeom prst="bentConnector3">
            <a:avLst>
              <a:gd fmla="val 5001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Ts &amp; Cs</a:t>
            </a:r>
            <a:r>
              <a:rPr b="1" lang="en-US" sz="1100">
                <a:solidFill>
                  <a:srgbClr val="222222"/>
                </a:solidFill>
                <a:highlight>
                  <a:srgbClr val="FFFFFF"/>
                </a:highlight>
                <a:latin typeface="Arial"/>
                <a:ea typeface="Arial"/>
                <a:cs typeface="Arial"/>
                <a:sym typeface="Arial"/>
              </a:rPr>
              <a:t> </a:t>
            </a:r>
            <a:r>
              <a:rPr lang="en-US"/>
              <a:t>acceptance</a:t>
            </a:r>
            <a:endParaRPr b="1" sz="1100">
              <a:solidFill>
                <a:srgbClr val="222222"/>
              </a:solidFill>
              <a:highlight>
                <a:srgbClr val="FFFFFF"/>
              </a:highlight>
              <a:latin typeface="Arial"/>
              <a:ea typeface="Arial"/>
              <a:cs typeface="Arial"/>
              <a:sym typeface="Arial"/>
            </a:endParaRPr>
          </a:p>
        </p:txBody>
      </p:sp>
      <p:sp>
        <p:nvSpPr>
          <p:cNvPr id="363" name="Google Shape;363;p3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64" name="Google Shape;364;p37"/>
          <p:cNvSpPr/>
          <p:nvPr/>
        </p:nvSpPr>
        <p:spPr>
          <a:xfrm>
            <a:off x="1504046" y="1790950"/>
            <a:ext cx="1447500" cy="84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logs on</a:t>
            </a:r>
            <a:endParaRPr>
              <a:latin typeface="Nunito"/>
              <a:ea typeface="Nunito"/>
              <a:cs typeface="Nunito"/>
              <a:sym typeface="Nunito"/>
            </a:endParaRPr>
          </a:p>
        </p:txBody>
      </p:sp>
      <p:sp>
        <p:nvSpPr>
          <p:cNvPr id="365" name="Google Shape;365;p37"/>
          <p:cNvSpPr/>
          <p:nvPr/>
        </p:nvSpPr>
        <p:spPr>
          <a:xfrm>
            <a:off x="3416892" y="2248153"/>
            <a:ext cx="1447500" cy="84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Customer enters serial ID</a:t>
            </a:r>
            <a:endParaRPr>
              <a:latin typeface="Nunito"/>
              <a:ea typeface="Nunito"/>
              <a:cs typeface="Nunito"/>
              <a:sym typeface="Nunito"/>
            </a:endParaRPr>
          </a:p>
        </p:txBody>
      </p:sp>
      <p:sp>
        <p:nvSpPr>
          <p:cNvPr id="366" name="Google Shape;366;p37"/>
          <p:cNvSpPr/>
          <p:nvPr/>
        </p:nvSpPr>
        <p:spPr>
          <a:xfrm>
            <a:off x="5329738" y="2705356"/>
            <a:ext cx="1447500" cy="8433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Accept Ts and Cs</a:t>
            </a:r>
            <a:endParaRPr>
              <a:latin typeface="Nunito"/>
              <a:ea typeface="Nunito"/>
              <a:cs typeface="Nunito"/>
              <a:sym typeface="Nunito"/>
            </a:endParaRPr>
          </a:p>
        </p:txBody>
      </p:sp>
      <p:sp>
        <p:nvSpPr>
          <p:cNvPr id="367" name="Google Shape;367;p37"/>
          <p:cNvSpPr/>
          <p:nvPr/>
        </p:nvSpPr>
        <p:spPr>
          <a:xfrm>
            <a:off x="7242583" y="3162559"/>
            <a:ext cx="1447500" cy="84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Safety video</a:t>
            </a:r>
            <a:endParaRPr>
              <a:latin typeface="Nunito"/>
              <a:ea typeface="Nunito"/>
              <a:cs typeface="Nunito"/>
              <a:sym typeface="Nunito"/>
            </a:endParaRPr>
          </a:p>
        </p:txBody>
      </p:sp>
      <p:sp>
        <p:nvSpPr>
          <p:cNvPr id="368" name="Google Shape;368;p37"/>
          <p:cNvSpPr/>
          <p:nvPr/>
        </p:nvSpPr>
        <p:spPr>
          <a:xfrm>
            <a:off x="9155429" y="3619762"/>
            <a:ext cx="1447500" cy="843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User gets free refill</a:t>
            </a:r>
            <a:endParaRPr>
              <a:latin typeface="Nunito"/>
              <a:ea typeface="Nunito"/>
              <a:cs typeface="Nunito"/>
              <a:sym typeface="Nunito"/>
            </a:endParaRPr>
          </a:p>
        </p:txBody>
      </p:sp>
      <p:sp>
        <p:nvSpPr>
          <p:cNvPr id="369" name="Google Shape;369;p37"/>
          <p:cNvSpPr/>
          <p:nvPr/>
        </p:nvSpPr>
        <p:spPr>
          <a:xfrm>
            <a:off x="493000" y="1712200"/>
            <a:ext cx="240900" cy="238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11296825" y="4300462"/>
            <a:ext cx="240900" cy="2388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txBox="1"/>
          <p:nvPr/>
        </p:nvSpPr>
        <p:spPr>
          <a:xfrm>
            <a:off x="-76200" y="907050"/>
            <a:ext cx="1428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Customer comes to collect cooker</a:t>
            </a:r>
            <a:endParaRPr>
              <a:latin typeface="Nunito SemiBold"/>
              <a:ea typeface="Nunito SemiBold"/>
              <a:cs typeface="Nunito SemiBold"/>
              <a:sym typeface="Nunito SemiBold"/>
            </a:endParaRPr>
          </a:p>
        </p:txBody>
      </p:sp>
      <p:sp>
        <p:nvSpPr>
          <p:cNvPr id="372" name="Google Shape;372;p37"/>
          <p:cNvSpPr txBox="1"/>
          <p:nvPr/>
        </p:nvSpPr>
        <p:spPr>
          <a:xfrm>
            <a:off x="10852250" y="3601663"/>
            <a:ext cx="1428000" cy="2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Fulfilment complete</a:t>
            </a:r>
            <a:endParaRPr>
              <a:latin typeface="Nunito SemiBold"/>
              <a:ea typeface="Nunito SemiBold"/>
              <a:cs typeface="Nunito SemiBold"/>
              <a:sym typeface="Nunito SemiBold"/>
            </a:endParaRPr>
          </a:p>
        </p:txBody>
      </p:sp>
      <p:cxnSp>
        <p:nvCxnSpPr>
          <p:cNvPr id="373" name="Google Shape;373;p37"/>
          <p:cNvCxnSpPr>
            <a:stCxn id="369" idx="6"/>
            <a:endCxn id="364" idx="1"/>
          </p:cNvCxnSpPr>
          <p:nvPr/>
        </p:nvCxnSpPr>
        <p:spPr>
          <a:xfrm>
            <a:off x="733900" y="1831600"/>
            <a:ext cx="770100" cy="381000"/>
          </a:xfrm>
          <a:prstGeom prst="bentConnector3">
            <a:avLst>
              <a:gd fmla="val 50003" name="adj1"/>
            </a:avLst>
          </a:prstGeom>
          <a:noFill/>
          <a:ln cap="flat" cmpd="sng" w="9525">
            <a:solidFill>
              <a:schemeClr val="dk2"/>
            </a:solidFill>
            <a:prstDash val="solid"/>
            <a:round/>
            <a:headEnd len="med" w="med" type="none"/>
            <a:tailEnd len="med" w="med" type="stealth"/>
          </a:ln>
        </p:spPr>
      </p:cxnSp>
      <p:cxnSp>
        <p:nvCxnSpPr>
          <p:cNvPr id="374" name="Google Shape;374;p37"/>
          <p:cNvCxnSpPr>
            <a:stCxn id="364" idx="3"/>
            <a:endCxn id="365" idx="1"/>
          </p:cNvCxnSpPr>
          <p:nvPr/>
        </p:nvCxnSpPr>
        <p:spPr>
          <a:xfrm>
            <a:off x="2951546" y="2212600"/>
            <a:ext cx="465300" cy="4572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375" name="Google Shape;375;p37"/>
          <p:cNvCxnSpPr>
            <a:stCxn id="365" idx="3"/>
            <a:endCxn id="366" idx="1"/>
          </p:cNvCxnSpPr>
          <p:nvPr/>
        </p:nvCxnSpPr>
        <p:spPr>
          <a:xfrm>
            <a:off x="4864392" y="2669803"/>
            <a:ext cx="465300" cy="4572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376" name="Google Shape;376;p37"/>
          <p:cNvCxnSpPr>
            <a:stCxn id="366" idx="3"/>
            <a:endCxn id="367" idx="1"/>
          </p:cNvCxnSpPr>
          <p:nvPr/>
        </p:nvCxnSpPr>
        <p:spPr>
          <a:xfrm>
            <a:off x="6777238" y="3127006"/>
            <a:ext cx="465300" cy="4572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377" name="Google Shape;377;p37"/>
          <p:cNvCxnSpPr>
            <a:stCxn id="367" idx="3"/>
            <a:endCxn id="368" idx="1"/>
          </p:cNvCxnSpPr>
          <p:nvPr/>
        </p:nvCxnSpPr>
        <p:spPr>
          <a:xfrm>
            <a:off x="8690083" y="3584209"/>
            <a:ext cx="465300" cy="457200"/>
          </a:xfrm>
          <a:prstGeom prst="bentConnector3">
            <a:avLst>
              <a:gd fmla="val 50005" name="adj1"/>
            </a:avLst>
          </a:prstGeom>
          <a:noFill/>
          <a:ln cap="flat" cmpd="sng" w="9525">
            <a:solidFill>
              <a:schemeClr val="dk2"/>
            </a:solidFill>
            <a:prstDash val="solid"/>
            <a:round/>
            <a:headEnd len="med" w="med" type="none"/>
            <a:tailEnd len="med" w="med" type="stealth"/>
          </a:ln>
        </p:spPr>
      </p:cxnSp>
      <p:cxnSp>
        <p:nvCxnSpPr>
          <p:cNvPr id="378" name="Google Shape;378;p37"/>
          <p:cNvCxnSpPr>
            <a:stCxn id="368" idx="3"/>
            <a:endCxn id="370" idx="2"/>
          </p:cNvCxnSpPr>
          <p:nvPr/>
        </p:nvCxnSpPr>
        <p:spPr>
          <a:xfrm>
            <a:off x="10602929" y="4041412"/>
            <a:ext cx="693900" cy="3786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379" name="Google Shape;379;p37"/>
          <p:cNvSpPr txBox="1"/>
          <p:nvPr/>
        </p:nvSpPr>
        <p:spPr>
          <a:xfrm>
            <a:off x="341950" y="4910175"/>
            <a:ext cx="11334600" cy="78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Currently our acceptance of Ts and Cs is weak from a legal perspective, particularly for promotor sign ups, which is the platform used by CSRs to drive up orders. We need to make acceptance of Ts and Cs part of the fulfilment journey as this is the one unique contact for all our customers.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We should also log acceptance of Ts and Cs in KOKO Core.</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u="sng">
                <a:solidFill>
                  <a:schemeClr val="hlink"/>
                </a:solidFill>
                <a:latin typeface="Nunito SemiBold"/>
                <a:ea typeface="Nunito SemiBold"/>
                <a:cs typeface="Nunito SemiBold"/>
                <a:sym typeface="Nunito SemiBold"/>
                <a:hlinkClick r:id="rId3"/>
              </a:rPr>
              <a:t>KP designs for Ts and Cs exist </a:t>
            </a:r>
            <a:r>
              <a:rPr lang="en-US">
                <a:latin typeface="Nunito SemiBold"/>
                <a:ea typeface="Nunito SemiBold"/>
                <a:cs typeface="Nunito SemiBold"/>
                <a:sym typeface="Nunito SemiBold"/>
              </a:rPr>
              <a:t>- so front end work is limited to rewiring journeys and receiving / sending information to KOKO Core.</a:t>
            </a:r>
            <a:endParaRPr>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US"/>
              <a:t>Context</a:t>
            </a:r>
            <a:endParaRPr/>
          </a:p>
          <a:p>
            <a:pPr indent="0" lvl="0" marL="0" rtl="0" algn="l">
              <a:lnSpc>
                <a:spcPct val="100000"/>
              </a:lnSpc>
              <a:spcBef>
                <a:spcPts val="1000"/>
              </a:spcBef>
              <a:spcAft>
                <a:spcPts val="0"/>
              </a:spcAft>
              <a:buNone/>
            </a:pPr>
            <a:r>
              <a:rPr lang="en-US"/>
              <a:t>Problem Statement</a:t>
            </a:r>
            <a:endParaRPr/>
          </a:p>
          <a:p>
            <a:pPr indent="0" lvl="0" marL="0" rtl="0" algn="l">
              <a:lnSpc>
                <a:spcPct val="100000"/>
              </a:lnSpc>
              <a:spcBef>
                <a:spcPts val="1000"/>
              </a:spcBef>
              <a:spcAft>
                <a:spcPts val="0"/>
              </a:spcAft>
              <a:buNone/>
            </a:pPr>
            <a:r>
              <a:rPr lang="en-US"/>
              <a:t>Fixes</a:t>
            </a:r>
            <a:endParaRPr/>
          </a:p>
          <a:p>
            <a:pPr indent="0" lvl="0" marL="0" rtl="0" algn="l">
              <a:lnSpc>
                <a:spcPct val="100000"/>
              </a:lnSpc>
              <a:spcBef>
                <a:spcPts val="1000"/>
              </a:spcBef>
              <a:spcAft>
                <a:spcPts val="0"/>
              </a:spcAft>
              <a:buNone/>
            </a:pPr>
            <a:r>
              <a:rPr lang="en-US"/>
              <a:t>Timing, risks, constraints</a:t>
            </a:r>
            <a:endParaRPr/>
          </a:p>
          <a:p>
            <a:pPr indent="0" lvl="0" marL="0" rtl="0" algn="l">
              <a:lnSpc>
                <a:spcPct val="100000"/>
              </a:lnSpc>
              <a:spcBef>
                <a:spcPts val="1000"/>
              </a:spcBef>
              <a:spcAft>
                <a:spcPts val="10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marR="0" rtl="0" algn="l">
              <a:lnSpc>
                <a:spcPct val="115000"/>
              </a:lnSpc>
              <a:spcBef>
                <a:spcPts val="1000"/>
              </a:spcBef>
              <a:spcAft>
                <a:spcPts val="1000"/>
              </a:spcAft>
              <a:buNone/>
            </a:pPr>
            <a:r>
              <a:rPr lang="en-US"/>
              <a:t>Other signup should auto-create orders </a:t>
            </a:r>
            <a:endParaRPr/>
          </a:p>
        </p:txBody>
      </p:sp>
      <p:sp>
        <p:nvSpPr>
          <p:cNvPr id="386" name="Google Shape;386;p3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87" name="Google Shape;387;p38"/>
          <p:cNvGraphicFramePr/>
          <p:nvPr/>
        </p:nvGraphicFramePr>
        <p:xfrm>
          <a:off x="631350" y="1220975"/>
          <a:ext cx="3000000" cy="3000000"/>
        </p:xfrm>
        <a:graphic>
          <a:graphicData uri="http://schemas.openxmlformats.org/drawingml/2006/table">
            <a:tbl>
              <a:tblPr>
                <a:noFill/>
                <a:tableStyleId>{9BD1B5A3-DD72-4596-B2FE-AA0F06C23FBF}</a:tableStyleId>
              </a:tblPr>
              <a:tblGrid>
                <a:gridCol w="2917950"/>
                <a:gridCol w="4313400"/>
                <a:gridCol w="3615675"/>
              </a:tblGrid>
              <a:tr h="381000">
                <a:tc>
                  <a:txBody>
                    <a:bodyPr/>
                    <a:lstStyle/>
                    <a:p>
                      <a:pPr indent="0" lvl="0" marL="0" rtl="0" algn="l">
                        <a:spcBef>
                          <a:spcPts val="0"/>
                        </a:spcBef>
                        <a:spcAft>
                          <a:spcPts val="0"/>
                        </a:spcAft>
                        <a:buNone/>
                      </a:pPr>
                      <a:r>
                        <a:rPr lang="en-US"/>
                        <a:t>Platform </a:t>
                      </a:r>
                      <a:endParaRPr/>
                    </a:p>
                  </a:txBody>
                  <a:tcPr marT="91425" marB="91425" marR="91425" marL="91425">
                    <a:solidFill>
                      <a:srgbClr val="65D9F8"/>
                    </a:solidFill>
                  </a:tcPr>
                </a:tc>
                <a:tc>
                  <a:txBody>
                    <a:bodyPr/>
                    <a:lstStyle/>
                    <a:p>
                      <a:pPr indent="0" lvl="0" marL="0" rtl="0" algn="l">
                        <a:spcBef>
                          <a:spcPts val="0"/>
                        </a:spcBef>
                        <a:spcAft>
                          <a:spcPts val="0"/>
                        </a:spcAft>
                        <a:buNone/>
                      </a:pPr>
                      <a:r>
                        <a:rPr lang="en-US"/>
                        <a:t>Today</a:t>
                      </a:r>
                      <a:endParaRPr/>
                    </a:p>
                  </a:txBody>
                  <a:tcPr marT="91425" marB="91425" marR="91425" marL="91425">
                    <a:solidFill>
                      <a:srgbClr val="65D9F8"/>
                    </a:solidFill>
                  </a:tcPr>
                </a:tc>
                <a:tc>
                  <a:txBody>
                    <a:bodyPr/>
                    <a:lstStyle/>
                    <a:p>
                      <a:pPr indent="0" lvl="0" marL="0" rtl="0" algn="l">
                        <a:spcBef>
                          <a:spcPts val="0"/>
                        </a:spcBef>
                        <a:spcAft>
                          <a:spcPts val="0"/>
                        </a:spcAft>
                        <a:buNone/>
                      </a:pPr>
                      <a:r>
                        <a:rPr lang="en-US"/>
                        <a:t>Suggested fix</a:t>
                      </a:r>
                      <a:endParaRPr/>
                    </a:p>
                  </a:txBody>
                  <a:tcPr marT="91425" marB="91425" marR="91425" marL="91425">
                    <a:solidFill>
                      <a:srgbClr val="65D9F8"/>
                    </a:solidFill>
                  </a:tcPr>
                </a:tc>
              </a:tr>
              <a:tr h="381000">
                <a:tc>
                  <a:txBody>
                    <a:bodyPr/>
                    <a:lstStyle/>
                    <a:p>
                      <a:pPr indent="0" lvl="0" marL="0" rtl="0" algn="l">
                        <a:spcBef>
                          <a:spcPts val="0"/>
                        </a:spcBef>
                        <a:spcAft>
                          <a:spcPts val="0"/>
                        </a:spcAft>
                        <a:buNone/>
                      </a:pPr>
                      <a:r>
                        <a:rPr lang="en-US"/>
                        <a:t>KOKOfuel.com</a:t>
                      </a:r>
                      <a:endParaRPr/>
                    </a:p>
                  </a:txBody>
                  <a:tcPr marT="91425" marB="91425" marR="91425" marL="91425"/>
                </a:tc>
                <a:tc>
                  <a:txBody>
                    <a:bodyPr/>
                    <a:lstStyle/>
                    <a:p>
                      <a:pPr indent="0" lvl="0" marL="0" rtl="0" algn="l">
                        <a:spcBef>
                          <a:spcPts val="0"/>
                        </a:spcBef>
                        <a:spcAft>
                          <a:spcPts val="0"/>
                        </a:spcAft>
                        <a:buNone/>
                      </a:pPr>
                      <a:r>
                        <a:rPr lang="en-US"/>
                        <a:t>Similar to the KP, orders are created right at the end of the journey so potentially lost if there are any drop offs</a:t>
                      </a:r>
                      <a:endParaRPr/>
                    </a:p>
                  </a:txBody>
                  <a:tcPr marT="91425" marB="91425" marR="91425" marL="91425"/>
                </a:tc>
                <a:tc>
                  <a:txBody>
                    <a:bodyPr/>
                    <a:lstStyle/>
                    <a:p>
                      <a:pPr indent="0" lvl="0" marL="0" rtl="0" algn="l">
                        <a:spcBef>
                          <a:spcPts val="0"/>
                        </a:spcBef>
                        <a:spcAft>
                          <a:spcPts val="0"/>
                        </a:spcAft>
                        <a:buNone/>
                      </a:pPr>
                      <a:r>
                        <a:rPr lang="en-US"/>
                        <a:t>Move API call for place order to earlier in the journey once account creation has happened.</a:t>
                      </a:r>
                      <a:endParaRPr/>
                    </a:p>
                  </a:txBody>
                  <a:tcPr marT="91425" marB="91425" marR="91425" marL="91425"/>
                </a:tc>
              </a:tr>
              <a:tr h="381000">
                <a:tc>
                  <a:txBody>
                    <a:bodyPr/>
                    <a:lstStyle/>
                    <a:p>
                      <a:pPr indent="0" lvl="0" marL="0" rtl="0" algn="l">
                        <a:spcBef>
                          <a:spcPts val="0"/>
                        </a:spcBef>
                        <a:spcAft>
                          <a:spcPts val="0"/>
                        </a:spcAft>
                        <a:buNone/>
                      </a:pPr>
                      <a:r>
                        <a:rPr lang="en-US"/>
                        <a:t>myKOKO</a:t>
                      </a:r>
                      <a:endParaRPr/>
                    </a:p>
                  </a:txBody>
                  <a:tcPr marT="91425" marB="91425" marR="91425" marL="91425"/>
                </a:tc>
                <a:tc>
                  <a:txBody>
                    <a:bodyPr/>
                    <a:lstStyle/>
                    <a:p>
                      <a:pPr indent="0" lvl="0" marL="0" rtl="0" algn="l">
                        <a:spcBef>
                          <a:spcPts val="0"/>
                        </a:spcBef>
                        <a:spcAft>
                          <a:spcPts val="0"/>
                        </a:spcAft>
                        <a:buNone/>
                      </a:pPr>
                      <a:r>
                        <a:rPr lang="en-US"/>
                        <a:t>The Buying journey is separate from account creation but myKOKO really exists now for commissions and referrals</a:t>
                      </a:r>
                      <a:endParaRPr/>
                    </a:p>
                  </a:txBody>
                  <a:tcPr marT="91425" marB="91425" marR="91425" marL="91425"/>
                </a:tc>
                <a:tc>
                  <a:txBody>
                    <a:bodyPr/>
                    <a:lstStyle/>
                    <a:p>
                      <a:pPr indent="0" lvl="0" marL="0" rtl="0" algn="l">
                        <a:spcBef>
                          <a:spcPts val="0"/>
                        </a:spcBef>
                        <a:spcAft>
                          <a:spcPts val="0"/>
                        </a:spcAft>
                        <a:buNone/>
                      </a:pPr>
                      <a:r>
                        <a:rPr lang="en-US"/>
                        <a:t>Suggest no change as target users are not end customers buying their first cooker. myKOKO household customers make up only 114 cases of missed orders.</a:t>
                      </a:r>
                      <a:endParaRPr/>
                    </a:p>
                  </a:txBody>
                  <a:tcPr marT="91425" marB="91425" marR="91425" marL="91425"/>
                </a:tc>
              </a:tr>
              <a:tr h="381000">
                <a:tc>
                  <a:txBody>
                    <a:bodyPr/>
                    <a:lstStyle/>
                    <a:p>
                      <a:pPr indent="0" lvl="0" marL="0" rtl="0" algn="l">
                        <a:spcBef>
                          <a:spcPts val="0"/>
                        </a:spcBef>
                        <a:spcAft>
                          <a:spcPts val="0"/>
                        </a:spcAft>
                        <a:buNone/>
                      </a:pPr>
                      <a:r>
                        <a:rPr lang="en-US"/>
                        <a:t>People sending money to the till</a:t>
                      </a:r>
                      <a:endParaRPr/>
                    </a:p>
                  </a:txBody>
                  <a:tcPr marT="91425" marB="91425" marR="91425" marL="91425"/>
                </a:tc>
                <a:tc>
                  <a:txBody>
                    <a:bodyPr/>
                    <a:lstStyle/>
                    <a:p>
                      <a:pPr indent="0" lvl="0" marL="0" rtl="0" algn="l">
                        <a:spcBef>
                          <a:spcPts val="0"/>
                        </a:spcBef>
                        <a:spcAft>
                          <a:spcPts val="0"/>
                        </a:spcAft>
                        <a:buNone/>
                      </a:pPr>
                      <a:r>
                        <a:rPr lang="en-US"/>
                        <a:t>An account is created for the customer at this point and money is stored against that account</a:t>
                      </a:r>
                      <a:endParaRPr/>
                    </a:p>
                  </a:txBody>
                  <a:tcPr marT="91425" marB="91425" marR="91425" marL="91425"/>
                </a:tc>
                <a:tc>
                  <a:txBody>
                    <a:bodyPr/>
                    <a:lstStyle/>
                    <a:p>
                      <a:pPr indent="0" lvl="0" marL="0" rtl="0" algn="l">
                        <a:spcBef>
                          <a:spcPts val="0"/>
                        </a:spcBef>
                        <a:spcAft>
                          <a:spcPts val="0"/>
                        </a:spcAft>
                        <a:buNone/>
                      </a:pPr>
                      <a:r>
                        <a:rPr lang="en-US"/>
                        <a:t>When account is created also place an order for the customer at this point. This is the highest priority as makes up 1556 missing orders.</a:t>
                      </a:r>
                      <a:endParaRPr/>
                    </a:p>
                  </a:txBody>
                  <a:tcPr marT="91425" marB="91425" marR="91425" marL="91425"/>
                </a:tc>
              </a:tr>
              <a:tr h="381000">
                <a:tc>
                  <a:txBody>
                    <a:bodyPr/>
                    <a:lstStyle/>
                    <a:p>
                      <a:pPr indent="0" lvl="0" marL="0" rtl="0" algn="l">
                        <a:spcBef>
                          <a:spcPts val="0"/>
                        </a:spcBef>
                        <a:spcAft>
                          <a:spcPts val="0"/>
                        </a:spcAft>
                        <a:buNone/>
                      </a:pPr>
                      <a:r>
                        <a:rPr lang="en-US"/>
                        <a:t>KOKO Admin Bulk Signup</a:t>
                      </a:r>
                      <a:endParaRPr/>
                    </a:p>
                  </a:txBody>
                  <a:tcPr marT="91425" marB="91425" marR="91425" marL="91425"/>
                </a:tc>
                <a:tc>
                  <a:txBody>
                    <a:bodyPr/>
                    <a:lstStyle/>
                    <a:p>
                      <a:pPr indent="0" lvl="0" marL="0" rtl="0" algn="l">
                        <a:spcBef>
                          <a:spcPts val="0"/>
                        </a:spcBef>
                        <a:spcAft>
                          <a:spcPts val="0"/>
                        </a:spcAft>
                        <a:buNone/>
                      </a:pPr>
                      <a:r>
                        <a:rPr lang="en-US"/>
                        <a:t>Orders are already created at the point of account creation</a:t>
                      </a:r>
                      <a:endParaRPr/>
                    </a:p>
                  </a:txBody>
                  <a:tcPr marT="91425" marB="91425" marR="91425" marL="91425"/>
                </a:tc>
                <a:tc>
                  <a:txBody>
                    <a:bodyPr/>
                    <a:lstStyle/>
                    <a:p>
                      <a:pPr indent="0" lvl="0" marL="0" rtl="0" algn="l">
                        <a:spcBef>
                          <a:spcPts val="0"/>
                        </a:spcBef>
                        <a:spcAft>
                          <a:spcPts val="0"/>
                        </a:spcAft>
                        <a:buNone/>
                      </a:pPr>
                      <a:r>
                        <a:rPr lang="en-US"/>
                        <a:t>No Change</a:t>
                      </a:r>
                      <a:endParaRPr/>
                    </a:p>
                  </a:txBody>
                  <a:tcPr marT="91425" marB="91425" marR="91425" marL="91425"/>
                </a:tc>
              </a:tr>
              <a:tr h="381000">
                <a:tc>
                  <a:txBody>
                    <a:bodyPr/>
                    <a:lstStyle/>
                    <a:p>
                      <a:pPr indent="0" lvl="0" marL="0" rtl="0" algn="l">
                        <a:spcBef>
                          <a:spcPts val="0"/>
                        </a:spcBef>
                        <a:spcAft>
                          <a:spcPts val="0"/>
                        </a:spcAft>
                        <a:buNone/>
                      </a:pPr>
                      <a:r>
                        <a:rPr lang="en-US"/>
                        <a:t>KOKO Admin</a:t>
                      </a:r>
                      <a:endParaRPr/>
                    </a:p>
                  </a:txBody>
                  <a:tcPr marT="91425" marB="91425" marR="91425" marL="91425"/>
                </a:tc>
                <a:tc>
                  <a:txBody>
                    <a:bodyPr/>
                    <a:lstStyle/>
                    <a:p>
                      <a:pPr indent="0" lvl="0" marL="0" rtl="0" algn="l">
                        <a:spcBef>
                          <a:spcPts val="0"/>
                        </a:spcBef>
                        <a:spcAft>
                          <a:spcPts val="0"/>
                        </a:spcAft>
                        <a:buNone/>
                      </a:pPr>
                      <a:r>
                        <a:rPr lang="en-US"/>
                        <a:t>Order creation and account creation should remain decoupled. Already very simple to create an order for a customer once the account is set up.</a:t>
                      </a:r>
                      <a:endParaRPr/>
                    </a:p>
                  </a:txBody>
                  <a:tcPr marT="91425" marB="91425" marR="91425" marL="91425"/>
                </a:tc>
                <a:tc>
                  <a:txBody>
                    <a:bodyPr/>
                    <a:lstStyle/>
                    <a:p>
                      <a:pPr indent="0" lvl="0" marL="0" rtl="0" algn="l">
                        <a:spcBef>
                          <a:spcPts val="0"/>
                        </a:spcBef>
                        <a:spcAft>
                          <a:spcPts val="0"/>
                        </a:spcAft>
                        <a:buNone/>
                      </a:pPr>
                      <a:r>
                        <a:rPr lang="en-US"/>
                        <a:t>No Change</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3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93" name="Google Shape;393;p3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3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0" name="Google Shape;400;p40"/>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40"/>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4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7" name="Google Shape;407;p41"/>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1"/>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14" name="Google Shape;414;p42"/>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2"/>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4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1" name="Google Shape;421;p4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3"/>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idx="1" type="subTitle"/>
          </p:nvPr>
        </p:nvSpPr>
        <p:spPr>
          <a:xfrm>
            <a:off x="6877481" y="2114988"/>
            <a:ext cx="4891200" cy="4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Context</a:t>
            </a:r>
            <a:endParaRPr/>
          </a:p>
        </p:txBody>
      </p:sp>
      <p:sp>
        <p:nvSpPr>
          <p:cNvPr id="178" name="Google Shape;178;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600"/>
              <a:t>Orders can currently be placed via the following methods:</a:t>
            </a:r>
            <a:endParaRPr sz="1600"/>
          </a:p>
          <a:p>
            <a:pPr indent="-330200" lvl="0" marL="457200" rtl="0" algn="l">
              <a:lnSpc>
                <a:spcPct val="120000"/>
              </a:lnSpc>
              <a:spcBef>
                <a:spcPts val="1000"/>
              </a:spcBef>
              <a:spcAft>
                <a:spcPts val="0"/>
              </a:spcAft>
              <a:buSzPts val="1600"/>
              <a:buAutoNum type="arabicPeriod"/>
            </a:pPr>
            <a:r>
              <a:rPr lang="en-US" sz="1600"/>
              <a:t>KOKOPoint</a:t>
            </a:r>
            <a:endParaRPr sz="1600"/>
          </a:p>
          <a:p>
            <a:pPr indent="-330200" lvl="0" marL="457200" rtl="0" algn="l">
              <a:lnSpc>
                <a:spcPct val="120000"/>
              </a:lnSpc>
              <a:spcBef>
                <a:spcPts val="1000"/>
              </a:spcBef>
              <a:spcAft>
                <a:spcPts val="0"/>
              </a:spcAft>
              <a:buSzPts val="1600"/>
              <a:buAutoNum type="arabicPeriod"/>
            </a:pPr>
            <a:r>
              <a:rPr lang="en-US" sz="1600"/>
              <a:t>myKOKO</a:t>
            </a:r>
            <a:endParaRPr sz="1600"/>
          </a:p>
          <a:p>
            <a:pPr indent="-330200" lvl="0" marL="457200" rtl="0" algn="l">
              <a:lnSpc>
                <a:spcPct val="120000"/>
              </a:lnSpc>
              <a:spcBef>
                <a:spcPts val="1000"/>
              </a:spcBef>
              <a:spcAft>
                <a:spcPts val="0"/>
              </a:spcAft>
              <a:buSzPts val="1600"/>
              <a:buAutoNum type="arabicPeriod"/>
            </a:pPr>
            <a:r>
              <a:rPr lang="en-US" sz="1600"/>
              <a:t>Promotor sign up; a feature within myKOKO which allows the user to create an account for potential customer; the lead then sends money to create an order</a:t>
            </a:r>
            <a:endParaRPr sz="1600"/>
          </a:p>
          <a:p>
            <a:pPr indent="-330200" lvl="0" marL="457200" rtl="0" algn="l">
              <a:lnSpc>
                <a:spcPct val="120000"/>
              </a:lnSpc>
              <a:spcBef>
                <a:spcPts val="1000"/>
              </a:spcBef>
              <a:spcAft>
                <a:spcPts val="0"/>
              </a:spcAft>
              <a:buSzPts val="1600"/>
              <a:buAutoNum type="arabicPeriod"/>
            </a:pPr>
            <a:r>
              <a:rPr lang="en-US" sz="1600"/>
              <a:t>KOKOfuel.com</a:t>
            </a:r>
            <a:endParaRPr sz="1600"/>
          </a:p>
          <a:p>
            <a:pPr indent="-330200" lvl="0" marL="457200" rtl="0" algn="l">
              <a:lnSpc>
                <a:spcPct val="120000"/>
              </a:lnSpc>
              <a:spcBef>
                <a:spcPts val="1000"/>
              </a:spcBef>
              <a:spcAft>
                <a:spcPts val="0"/>
              </a:spcAft>
              <a:buSzPts val="1600"/>
              <a:buAutoNum type="arabicPeriod"/>
            </a:pPr>
            <a:r>
              <a:rPr lang="en-US" sz="1600"/>
              <a:t>KOKO Admin (individual &amp; bulk)</a:t>
            </a:r>
            <a:endParaRPr sz="1600"/>
          </a:p>
          <a:p>
            <a:pPr indent="0" lvl="0" marL="0" rtl="0" algn="l">
              <a:lnSpc>
                <a:spcPct val="120000"/>
              </a:lnSpc>
              <a:spcBef>
                <a:spcPts val="1000"/>
              </a:spcBef>
              <a:spcAft>
                <a:spcPts val="0"/>
              </a:spcAft>
              <a:buNone/>
            </a:pPr>
            <a:r>
              <a:rPr lang="en-US" sz="1600"/>
              <a:t>There are a few constraints in these journeys which is leading to a number of customers having a balance, but no order. </a:t>
            </a:r>
            <a:r>
              <a:rPr lang="en-US" sz="1600"/>
              <a:t>In addition we have cases where </a:t>
            </a:r>
            <a:r>
              <a:rPr lang="en-US" sz="1600"/>
              <a:t>customers directly</a:t>
            </a:r>
            <a:r>
              <a:rPr lang="en-US" sz="1600"/>
              <a:t> to our till which creates an account but not an order.</a:t>
            </a:r>
            <a:r>
              <a:rPr lang="en-US" sz="1600"/>
              <a:t> </a:t>
            </a:r>
            <a:endParaRPr sz="1600"/>
          </a:p>
          <a:p>
            <a:pPr indent="0" lvl="0" marL="0" rtl="0" algn="l">
              <a:lnSpc>
                <a:spcPct val="120000"/>
              </a:lnSpc>
              <a:spcBef>
                <a:spcPts val="1000"/>
              </a:spcBef>
              <a:spcAft>
                <a:spcPts val="1000"/>
              </a:spcAft>
              <a:buNone/>
            </a:pPr>
            <a:r>
              <a:rPr lang="en-US" sz="1600"/>
              <a:t>This leads to confusion for the customer (when they hit full balance) and contributes to under reporting of our savings orders. As savings orders have become a KPI for investors it is important that we adjust for leads with balances as soon as possible.  </a:t>
            </a:r>
            <a:endParaRPr sz="16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problem</a:t>
            </a:r>
            <a:endParaRPr/>
          </a:p>
        </p:txBody>
      </p:sp>
      <p:sp>
        <p:nvSpPr>
          <p:cNvPr id="186" name="Google Shape;186;p22"/>
          <p:cNvSpPr txBox="1"/>
          <p:nvPr>
            <p:ph idx="1" type="subTitle"/>
          </p:nvPr>
        </p:nvSpPr>
        <p:spPr>
          <a:xfrm>
            <a:off x="7576124" y="1332475"/>
            <a:ext cx="41571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A large number of customers have a balance in the KOKO wallet but no order. We can split these out based on sign up channel. </a:t>
            </a:r>
            <a:endParaRPr sz="1400"/>
          </a:p>
          <a:p>
            <a:pPr indent="0" lvl="0" marL="0" rtl="0" algn="l">
              <a:spcBef>
                <a:spcPts val="1000"/>
              </a:spcBef>
              <a:spcAft>
                <a:spcPts val="0"/>
              </a:spcAft>
              <a:buNone/>
            </a:pPr>
            <a:r>
              <a:rPr lang="en-US" sz="1400"/>
              <a:t>For promoter sign up the minimum threshold for an order is Ksh 100. Therefore 536 (523+13) customers were unable to create orders because their first top up was less than Ksh 100.</a:t>
            </a:r>
            <a:endParaRPr sz="1400"/>
          </a:p>
          <a:p>
            <a:pPr indent="0" lvl="0" marL="0" rtl="0" algn="l">
              <a:spcBef>
                <a:spcPts val="1000"/>
              </a:spcBef>
              <a:spcAft>
                <a:spcPts val="0"/>
              </a:spcAft>
              <a:buNone/>
            </a:pPr>
            <a:r>
              <a:rPr lang="en-US" sz="1400"/>
              <a:t>For KP sign up it is possible for a customer to drop off in the order creation journey which has resulted in 177 missed orders.</a:t>
            </a:r>
            <a:endParaRPr sz="1400"/>
          </a:p>
          <a:p>
            <a:pPr indent="0" lvl="0" marL="0" rtl="0" algn="l">
              <a:spcBef>
                <a:spcPts val="1000"/>
              </a:spcBef>
              <a:spcAft>
                <a:spcPts val="0"/>
              </a:spcAft>
              <a:buNone/>
            </a:pPr>
            <a:r>
              <a:rPr lang="en-US" sz="1400"/>
              <a:t>The rest of the missed orders come from a combination of myKOKO, kokofuel.com and accounts created because people sent money direct to our MPESA till. </a:t>
            </a:r>
            <a:endParaRPr sz="14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8" name="Google Shape;188;p22"/>
          <p:cNvPicPr preferRelativeResize="0"/>
          <p:nvPr/>
        </p:nvPicPr>
        <p:blipFill>
          <a:blip r:embed="rId3">
            <a:alphaModFix/>
          </a:blip>
          <a:stretch>
            <a:fillRect/>
          </a:stretch>
        </p:blipFill>
        <p:spPr>
          <a:xfrm>
            <a:off x="457200" y="1256349"/>
            <a:ext cx="6307472" cy="4851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4" name="Google Shape;194;p2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Option 2</a:t>
            </a:r>
            <a:endParaRPr/>
          </a:p>
        </p:txBody>
      </p:sp>
      <p:sp>
        <p:nvSpPr>
          <p:cNvPr id="195" name="Google Shape;195;p23"/>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Order Creation for all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Extend current order creation functionality </a:t>
            </a:r>
            <a:endParaRPr/>
          </a:p>
        </p:txBody>
      </p:sp>
      <p:sp>
        <p:nvSpPr>
          <p:cNvPr id="202" name="Google Shape;20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sp>
        <p:nvSpPr>
          <p:cNvPr id="203" name="Google Shape;203;p24"/>
          <p:cNvSpPr txBox="1"/>
          <p:nvPr>
            <p:ph idx="1" type="subTitle"/>
          </p:nvPr>
        </p:nvSpPr>
        <p:spPr>
          <a:xfrm>
            <a:off x="458724" y="11800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Currently on promoter sign up an order is created automatically when the customer makes their first top up.</a:t>
            </a:r>
            <a:endParaRPr/>
          </a:p>
          <a:p>
            <a:pPr indent="0" lvl="0" marL="0" rtl="0" algn="l">
              <a:spcBef>
                <a:spcPts val="1000"/>
              </a:spcBef>
              <a:spcAft>
                <a:spcPts val="0"/>
              </a:spcAft>
              <a:buNone/>
            </a:pPr>
            <a:r>
              <a:rPr lang="en-US"/>
              <a:t>Currently the customer is required to send &gt;Ksh100.</a:t>
            </a:r>
            <a:endParaRPr/>
          </a:p>
          <a:p>
            <a:pPr indent="0" lvl="0" marL="0" rtl="0" algn="l">
              <a:spcBef>
                <a:spcPts val="1000"/>
              </a:spcBef>
              <a:spcAft>
                <a:spcPts val="0"/>
              </a:spcAft>
              <a:buNone/>
            </a:pPr>
            <a:r>
              <a:rPr lang="en-US"/>
              <a:t>There is a rule that says only do this for ‘promoter sign up’</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Changes:</a:t>
            </a:r>
            <a:endParaRPr/>
          </a:p>
          <a:p>
            <a:pPr indent="-406400" lvl="0" marL="457200" rtl="0" algn="l">
              <a:spcBef>
                <a:spcPts val="1000"/>
              </a:spcBef>
              <a:spcAft>
                <a:spcPts val="0"/>
              </a:spcAft>
              <a:buSzPts val="2800"/>
              <a:buChar char="●"/>
            </a:pPr>
            <a:r>
              <a:rPr lang="en-US"/>
              <a:t>Remove rule on ‘promoter sign up only’</a:t>
            </a:r>
            <a:endParaRPr/>
          </a:p>
          <a:p>
            <a:pPr indent="-406400" lvl="0" marL="457200" rtl="0" algn="l">
              <a:spcBef>
                <a:spcPts val="0"/>
              </a:spcBef>
              <a:spcAft>
                <a:spcPts val="0"/>
              </a:spcAft>
              <a:buSzPts val="2800"/>
              <a:buChar char="●"/>
            </a:pPr>
            <a:r>
              <a:rPr lang="en-US"/>
              <a:t>Add rule to exclude cooker owners and fuel users.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type="title"/>
          </p:nvPr>
        </p:nvSpPr>
        <p:spPr>
          <a:xfrm>
            <a:off x="6257925" y="2738154"/>
            <a:ext cx="53694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Clean up of existing orders</a:t>
            </a:r>
            <a:endParaRPr/>
          </a:p>
        </p:txBody>
      </p:sp>
      <p:sp>
        <p:nvSpPr>
          <p:cNvPr id="210" name="Google Shape;210;p25"/>
          <p:cNvSpPr txBox="1"/>
          <p:nvPr>
            <p:ph idx="1" type="subTitle"/>
          </p:nvPr>
        </p:nvSpPr>
        <p:spPr>
          <a:xfrm>
            <a:off x="6257924" y="3711370"/>
            <a:ext cx="53694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Cleaning up orders </a:t>
            </a:r>
            <a:endParaRPr/>
          </a:p>
        </p:txBody>
      </p:sp>
      <p:sp>
        <p:nvSpPr>
          <p:cNvPr id="217" name="Google Shape;217;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sp>
        <p:nvSpPr>
          <p:cNvPr id="218" name="Google Shape;218;p2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200"/>
              <a:t>To date there have been a number we have a number of leads with balance who don’t have orders. We need to be able to create orders for them. </a:t>
            </a:r>
            <a:endParaRPr sz="2200"/>
          </a:p>
          <a:p>
            <a:pPr indent="0" lvl="0" marL="0" rtl="0" algn="l">
              <a:spcBef>
                <a:spcPts val="1000"/>
              </a:spcBef>
              <a:spcAft>
                <a:spcPts val="0"/>
              </a:spcAft>
              <a:buNone/>
            </a:pPr>
            <a:r>
              <a:t/>
            </a:r>
            <a:endParaRPr sz="2200"/>
          </a:p>
          <a:p>
            <a:pPr indent="0" lvl="0" marL="0" rtl="0" algn="l">
              <a:spcBef>
                <a:spcPts val="1000"/>
              </a:spcBef>
              <a:spcAft>
                <a:spcPts val="0"/>
              </a:spcAft>
              <a:buNone/>
            </a:pPr>
            <a:r>
              <a:rPr b="1" lang="en-US" sz="2200"/>
              <a:t>Solution</a:t>
            </a:r>
            <a:endParaRPr b="1" sz="2200"/>
          </a:p>
          <a:p>
            <a:pPr indent="0" lvl="0" marL="0" rtl="0" algn="l">
              <a:spcBef>
                <a:spcPts val="1000"/>
              </a:spcBef>
              <a:spcAft>
                <a:spcPts val="0"/>
              </a:spcAft>
              <a:buNone/>
            </a:pPr>
            <a:r>
              <a:rPr lang="en-US" sz="2200"/>
              <a:t>&gt; Create a script for the people without orders - would need list of numbers and user ids.</a:t>
            </a:r>
            <a:endParaRPr sz="2200"/>
          </a:p>
          <a:p>
            <a:pPr indent="0" lvl="0" marL="0" rtl="0" algn="l">
              <a:spcBef>
                <a:spcPts val="1000"/>
              </a:spcBef>
              <a:spcAft>
                <a:spcPts val="0"/>
              </a:spcAft>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4" name="Google Shape;224;p2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Fixes</a:t>
            </a:r>
            <a:endParaRPr/>
          </a:p>
        </p:txBody>
      </p:sp>
      <p:sp>
        <p:nvSpPr>
          <p:cNvPr id="225" name="Google Shape;225;p2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Supported changes</a:t>
            </a:r>
            <a:endParaRPr/>
          </a:p>
        </p:txBody>
      </p:sp>
      <p:sp>
        <p:nvSpPr>
          <p:cNvPr id="226" name="Google Shape;226;p27"/>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